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1"/>
  </p:notesMasterIdLst>
  <p:sldIdLst>
    <p:sldId id="263" r:id="rId2"/>
    <p:sldId id="262" r:id="rId3"/>
    <p:sldId id="280" r:id="rId4"/>
    <p:sldId id="269" r:id="rId5"/>
    <p:sldId id="299" r:id="rId6"/>
    <p:sldId id="267" r:id="rId7"/>
    <p:sldId id="293" r:id="rId8"/>
    <p:sldId id="295" r:id="rId9"/>
    <p:sldId id="296" r:id="rId10"/>
    <p:sldId id="297" r:id="rId11"/>
    <p:sldId id="274" r:id="rId12"/>
    <p:sldId id="283" r:id="rId13"/>
    <p:sldId id="282" r:id="rId14"/>
    <p:sldId id="303" r:id="rId15"/>
    <p:sldId id="302" r:id="rId16"/>
    <p:sldId id="287" r:id="rId17"/>
    <p:sldId id="277" r:id="rId18"/>
    <p:sldId id="288" r:id="rId19"/>
    <p:sldId id="281" r:id="rId20"/>
    <p:sldId id="289" r:id="rId21"/>
    <p:sldId id="290" r:id="rId22"/>
    <p:sldId id="304" r:id="rId23"/>
    <p:sldId id="305" r:id="rId24"/>
    <p:sldId id="298" r:id="rId25"/>
    <p:sldId id="275" r:id="rId26"/>
    <p:sldId id="273" r:id="rId27"/>
    <p:sldId id="276" r:id="rId28"/>
    <p:sldId id="306" r:id="rId29"/>
    <p:sldId id="26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5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6600FF"/>
    <a:srgbClr val="99FF33"/>
    <a:srgbClr val="051B2C"/>
    <a:srgbClr val="D547D2"/>
    <a:srgbClr val="006666"/>
    <a:srgbClr val="1E2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6" autoAdjust="0"/>
    <p:restoredTop sz="83549" autoAdjust="0"/>
  </p:normalViewPr>
  <p:slideViewPr>
    <p:cSldViewPr snapToGrid="0">
      <p:cViewPr varScale="1">
        <p:scale>
          <a:sx n="79" d="100"/>
          <a:sy n="79" d="100"/>
        </p:scale>
        <p:origin x="102" y="174"/>
      </p:cViewPr>
      <p:guideLst>
        <p:guide orient="horz" pos="2183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动力</c:v>
                </c:pt>
                <c:pt idx="1">
                  <c:v>价格</c:v>
                </c:pt>
                <c:pt idx="2">
                  <c:v>油耗</c:v>
                </c:pt>
                <c:pt idx="3">
                  <c:v>操控</c:v>
                </c:pt>
                <c:pt idx="4">
                  <c:v>舒适性</c:v>
                </c:pt>
                <c:pt idx="5">
                  <c:v>配置</c:v>
                </c:pt>
                <c:pt idx="6">
                  <c:v>安全性</c:v>
                </c:pt>
                <c:pt idx="7">
                  <c:v>内饰</c:v>
                </c:pt>
                <c:pt idx="8">
                  <c:v>外观</c:v>
                </c:pt>
                <c:pt idx="9">
                  <c:v>空间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3454</c:v>
                </c:pt>
                <c:pt idx="1">
                  <c:v>1634</c:v>
                </c:pt>
                <c:pt idx="2">
                  <c:v>1379</c:v>
                </c:pt>
                <c:pt idx="3">
                  <c:v>1302</c:v>
                </c:pt>
                <c:pt idx="4">
                  <c:v>1182</c:v>
                </c:pt>
                <c:pt idx="5">
                  <c:v>1075</c:v>
                </c:pt>
                <c:pt idx="6">
                  <c:v>736</c:v>
                </c:pt>
                <c:pt idx="7">
                  <c:v>669</c:v>
                </c:pt>
                <c:pt idx="8">
                  <c:v>606</c:v>
                </c:pt>
                <c:pt idx="9">
                  <c:v>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13-463E-A70D-A38247701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26941776"/>
        <c:axId val="726937512"/>
      </c:barChart>
      <c:catAx>
        <c:axId val="72694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937512"/>
        <c:crosses val="autoZero"/>
        <c:auto val="1"/>
        <c:lblAlgn val="ctr"/>
        <c:lblOffset val="100"/>
        <c:noMultiLvlLbl val="0"/>
      </c:catAx>
      <c:valAx>
        <c:axId val="726937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9417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9182</c:v>
                </c:pt>
                <c:pt idx="1">
                  <c:v>1130</c:v>
                </c:pt>
                <c:pt idx="2">
                  <c:v>264</c:v>
                </c:pt>
                <c:pt idx="3">
                  <c:v>57</c:v>
                </c:pt>
                <c:pt idx="4">
                  <c:v>17</c:v>
                </c:pt>
                <c:pt idx="5">
                  <c:v>3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7E-4768-86B1-558D24BF0B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26941776"/>
        <c:axId val="726937512"/>
      </c:barChart>
      <c:catAx>
        <c:axId val="72694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937512"/>
        <c:crosses val="autoZero"/>
        <c:auto val="1"/>
        <c:lblAlgn val="ctr"/>
        <c:lblOffset val="100"/>
        <c:noMultiLvlLbl val="0"/>
      </c:catAx>
      <c:valAx>
        <c:axId val="726937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9417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87-4434-85D1-0F434BD02B5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87-4434-85D1-0F434BD02B5B}"/>
              </c:ext>
            </c:extLst>
          </c:dPt>
          <c:dPt>
            <c:idx val="2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87-4434-85D1-0F434BD02B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-1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0.68</c:v>
                </c:pt>
                <c:pt idx="1">
                  <c:v>0.16</c:v>
                </c:pt>
                <c:pt idx="2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87-4434-85D1-0F434BD02B5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30317186865826"/>
          <c:y val="0.16149354732941668"/>
          <c:w val="0.43354936097359859"/>
          <c:h val="0.650324128457045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4-4B06-9986-E06E3A92A720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4-4B06-9986-E06E3A92A7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有情感词</c:v>
                </c:pt>
                <c:pt idx="1">
                  <c:v>无情感词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2"/>
                <c:pt idx="0">
                  <c:v>0.22</c:v>
                </c:pt>
                <c:pt idx="1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4-4B06-9986-E06E3A92A7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4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847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048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032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63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727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9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易于扩充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词典，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99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2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31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185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57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67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在这样一个细粒度的问题中，我们有理由相信情感的分布与主题的分布存在一定的的联系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197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在这样一个细粒度的问题中，我们有理由相信情感的分布与主题的分布存在一定的的联系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679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在这样一个细粒度的问题中，我们有理由相信情感的分布与主题的分布存在一定的的联系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6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2019/3/31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2019/3/31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2019/3/31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3182" y="3154663"/>
            <a:ext cx="4980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汽车行业用户观点主题及情感识别</a:t>
            </a:r>
            <a:r>
              <a:rPr kumimoji="1" lang="en-US" altLang="zh-CN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kumimoji="1" lang="zh-CN" altLang="en-US" sz="2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811" y="560973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团队名称：</a:t>
            </a:r>
            <a:r>
              <a:rPr kumimoji="1"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一起嗨两天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79811" y="5842557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团队成员：</a:t>
            </a:r>
            <a:r>
              <a:rPr kumimoji="1"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彦虹羽 冷佳 梅硕 龚晓畅 吕秀程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79811" y="609196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答辩人：彦虹羽</a:t>
            </a:r>
            <a:endParaRPr kumimoji="1"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11" y="2937678"/>
            <a:ext cx="4501356" cy="864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63"/>
    </mc:Choice>
    <mc:Fallback xmlns="">
      <p:transition spd="slow" advTm="136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593911"/>
            <a:ext cx="12192000" cy="4278384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423053" y="872809"/>
            <a:ext cx="16017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数据分析</a:t>
            </a:r>
          </a:p>
        </p:txBody>
      </p:sp>
      <p:graphicFrame>
        <p:nvGraphicFramePr>
          <p:cNvPr id="9" name="图表 8"/>
          <p:cNvGraphicFramePr/>
          <p:nvPr>
            <p:extLst/>
          </p:nvPr>
        </p:nvGraphicFramePr>
        <p:xfrm>
          <a:off x="1113741" y="1559673"/>
          <a:ext cx="3056474" cy="1988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41118" y="5512854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主题共现热力图（训练集）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A22214-ED75-48D7-8F79-192A304A422A}"/>
              </a:ext>
            </a:extLst>
          </p:cNvPr>
          <p:cNvSpPr/>
          <p:nvPr/>
        </p:nvSpPr>
        <p:spPr>
          <a:xfrm>
            <a:off x="2317145" y="6169830"/>
            <a:ext cx="6990587" cy="369332"/>
          </a:xfrm>
          <a:prstGeom prst="rect">
            <a:avLst/>
          </a:prstGeom>
          <a:ln>
            <a:solidFill>
              <a:srgbClr val="FF0066"/>
            </a:solidFill>
          </a:ln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“动力”和“操控”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“动力”和“油耗”、“动力”和“舒适性”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箭头: 上弧形 4">
            <a:extLst>
              <a:ext uri="{FF2B5EF4-FFF2-40B4-BE49-F238E27FC236}">
                <a16:creationId xmlns:a16="http://schemas.microsoft.com/office/drawing/2014/main" id="{53D67E03-5D1D-4FE5-A3E6-B458091E1B07}"/>
              </a:ext>
            </a:extLst>
          </p:cNvPr>
          <p:cNvSpPr/>
          <p:nvPr/>
        </p:nvSpPr>
        <p:spPr>
          <a:xfrm rot="5400000">
            <a:off x="7764711" y="5125692"/>
            <a:ext cx="1154237" cy="670996"/>
          </a:xfrm>
          <a:prstGeom prst="curved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E8A9D1-C98D-4462-9941-60DE15D8E5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37" y="1611256"/>
            <a:ext cx="3942601" cy="38358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2776E8-CA2C-43A3-976C-EB8DBCA155CE}"/>
              </a:ext>
            </a:extLst>
          </p:cNvPr>
          <p:cNvSpPr/>
          <p:nvPr/>
        </p:nvSpPr>
        <p:spPr>
          <a:xfrm>
            <a:off x="4789714" y="3521974"/>
            <a:ext cx="939659" cy="2952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AAB5DC-9A97-49EE-9771-12E4EF8DE7C5}"/>
              </a:ext>
            </a:extLst>
          </p:cNvPr>
          <p:cNvSpPr/>
          <p:nvPr/>
        </p:nvSpPr>
        <p:spPr>
          <a:xfrm>
            <a:off x="5711089" y="2589097"/>
            <a:ext cx="312340" cy="918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6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39"/>
    </mc:Choice>
    <mc:Fallback xmlns="">
      <p:transition spd="slow" advTm="3063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785617" y="377277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方法探索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33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"/>
    </mc:Choice>
    <mc:Fallback xmlns="">
      <p:transition spd="slow" advTm="81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527232"/>
            <a:ext cx="12192000" cy="4619625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370802" y="872809"/>
            <a:ext cx="57948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方法探索</a:t>
            </a:r>
            <a:r>
              <a:rPr kumimoji="1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主题分类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43192378-DFA9-4288-944E-15A503DF5BDE}"/>
              </a:ext>
            </a:extLst>
          </p:cNvPr>
          <p:cNvGrpSpPr/>
          <p:nvPr/>
        </p:nvGrpSpPr>
        <p:grpSpPr>
          <a:xfrm>
            <a:off x="737429" y="1991454"/>
            <a:ext cx="8695212" cy="3260378"/>
            <a:chOff x="457887" y="3232963"/>
            <a:chExt cx="8695212" cy="326037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E3F33E9-E66E-4D18-BAE6-16E973B5EDF7}"/>
                </a:ext>
              </a:extLst>
            </p:cNvPr>
            <p:cNvSpPr txBox="1"/>
            <p:nvPr/>
          </p:nvSpPr>
          <p:spPr>
            <a:xfrm>
              <a:off x="457887" y="3232963"/>
              <a:ext cx="8695212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基于</a:t>
              </a:r>
              <a:r>
                <a:rPr kumimoji="1" lang="en-US" altLang="zh-CN" noProof="0" dirty="0" err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f</a:t>
              </a:r>
              <a:r>
                <a:rPr kumimoji="1" lang="en-US" altLang="zh-CN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astText</a:t>
              </a: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的主题分类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(baseline)</a:t>
              </a: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F8663163-2D03-45FA-BD08-753441E33C98}"/>
                </a:ext>
              </a:extLst>
            </p:cNvPr>
            <p:cNvGrpSpPr/>
            <p:nvPr/>
          </p:nvGrpSpPr>
          <p:grpSpPr>
            <a:xfrm>
              <a:off x="777215" y="3811402"/>
              <a:ext cx="6667159" cy="2681939"/>
              <a:chOff x="777215" y="3811402"/>
              <a:chExt cx="6667159" cy="2681939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6ECD145-9DB0-4246-AD74-ED9FC29D3467}"/>
                  </a:ext>
                </a:extLst>
              </p:cNvPr>
              <p:cNvSpPr/>
              <p:nvPr/>
            </p:nvSpPr>
            <p:spPr>
              <a:xfrm>
                <a:off x="6209644" y="4032090"/>
                <a:ext cx="1234730" cy="33981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主题多分类</a:t>
                </a: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EAA3D202-53B6-4E2A-8D07-553D548BBAD2}"/>
                  </a:ext>
                </a:extLst>
              </p:cNvPr>
              <p:cNvSpPr/>
              <p:nvPr/>
            </p:nvSpPr>
            <p:spPr>
              <a:xfrm>
                <a:off x="790575" y="3811402"/>
                <a:ext cx="1438275" cy="77724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叠加每个词及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n-gram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向量并取平均</a:t>
                </a: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2DFEC30A-763B-466C-9A08-5CBF118D14D5}"/>
                  </a:ext>
                </a:extLst>
              </p:cNvPr>
              <p:cNvSpPr/>
              <p:nvPr/>
            </p:nvSpPr>
            <p:spPr>
              <a:xfrm>
                <a:off x="2675779" y="4038993"/>
                <a:ext cx="1334245" cy="33855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获得句子向量</a:t>
                </a: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D1958FED-C0C3-44F7-A006-A044D4E0BAF7}"/>
                  </a:ext>
                </a:extLst>
              </p:cNvPr>
              <p:cNvSpPr/>
              <p:nvPr/>
            </p:nvSpPr>
            <p:spPr>
              <a:xfrm>
                <a:off x="4415193" y="3839977"/>
                <a:ext cx="1334245" cy="77724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通过</a:t>
                </a: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softmax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获得属于每个类别的概率</a:t>
                </a:r>
              </a:p>
            </p:txBody>
          </p: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550235E6-E75A-4D69-9B91-8DA28ADC5E0D}"/>
                  </a:ext>
                </a:extLst>
              </p:cNvPr>
              <p:cNvCxnSpPr/>
              <p:nvPr/>
            </p:nvCxnSpPr>
            <p:spPr>
              <a:xfrm>
                <a:off x="2247900" y="4200022"/>
                <a:ext cx="41835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2770185A-4A25-41A1-9E99-84E7879E51E3}"/>
                  </a:ext>
                </a:extLst>
              </p:cNvPr>
              <p:cNvCxnSpPr/>
              <p:nvPr/>
            </p:nvCxnSpPr>
            <p:spPr>
              <a:xfrm>
                <a:off x="4010024" y="4228597"/>
                <a:ext cx="41835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箭头连接符 131">
                <a:extLst>
                  <a:ext uri="{FF2B5EF4-FFF2-40B4-BE49-F238E27FC236}">
                    <a16:creationId xmlns:a16="http://schemas.microsoft.com/office/drawing/2014/main" id="{8716D4A2-15A0-4982-965F-C7F9CADC7B3C}"/>
                  </a:ext>
                </a:extLst>
              </p:cNvPr>
              <p:cNvCxnSpPr/>
              <p:nvPr/>
            </p:nvCxnSpPr>
            <p:spPr>
              <a:xfrm>
                <a:off x="5749439" y="4228597"/>
                <a:ext cx="41835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A2951D30-EB8A-43A7-A6DF-7FEE375F8C27}"/>
                  </a:ext>
                </a:extLst>
              </p:cNvPr>
              <p:cNvSpPr/>
              <p:nvPr/>
            </p:nvSpPr>
            <p:spPr>
              <a:xfrm>
                <a:off x="777215" y="5716101"/>
                <a:ext cx="1647453" cy="77724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十个主题词分别和句子中的每个词向量做内积操作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6858FC8-9642-41FB-A85F-316FFAA06E29}"/>
              </a:ext>
            </a:extLst>
          </p:cNvPr>
          <p:cNvSpPr txBox="1"/>
          <p:nvPr/>
        </p:nvSpPr>
        <p:spPr>
          <a:xfrm>
            <a:off x="762687" y="3806267"/>
            <a:ext cx="869521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基于结合注意力机制的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LSTM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主题分类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kumimoji="1" lang="en-US" altLang="zh-CN" dirty="0" err="1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LSTM+attention</a:t>
            </a:r>
            <a:r>
              <a:rPr kumimoji="1" lang="zh-CN" altLang="en-US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的变体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及</a:t>
            </a:r>
            <a:r>
              <a:rPr kumimoji="1" lang="en-US" altLang="zh-CN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RNN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534ADB0-B32A-453C-82A8-E7612F2B4DD2}"/>
              </a:ext>
            </a:extLst>
          </p:cNvPr>
          <p:cNvSpPr/>
          <p:nvPr/>
        </p:nvSpPr>
        <p:spPr>
          <a:xfrm>
            <a:off x="3122221" y="4630427"/>
            <a:ext cx="1396954" cy="3530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注意力权重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C27399B6-C9D4-4964-8294-80902BADCD29}"/>
              </a:ext>
            </a:extLst>
          </p:cNvPr>
          <p:cNvSpPr/>
          <p:nvPr/>
        </p:nvSpPr>
        <p:spPr>
          <a:xfrm>
            <a:off x="4914573" y="4590832"/>
            <a:ext cx="1375240" cy="4354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与每个词向量进行拼接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E2E6FA28-1E62-456F-903A-58F5BF56DDB4}"/>
              </a:ext>
            </a:extLst>
          </p:cNvPr>
          <p:cNvSpPr/>
          <p:nvPr/>
        </p:nvSpPr>
        <p:spPr>
          <a:xfrm>
            <a:off x="6728466" y="4578075"/>
            <a:ext cx="1352627" cy="4482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词向量维度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+10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B4E201B0-430B-44A2-AA1C-D95EF801D1D1}"/>
              </a:ext>
            </a:extLst>
          </p:cNvPr>
          <p:cNvSpPr/>
          <p:nvPr/>
        </p:nvSpPr>
        <p:spPr>
          <a:xfrm>
            <a:off x="8499104" y="4394014"/>
            <a:ext cx="1418324" cy="7772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softmax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获得属于每个类别的概率</a:t>
            </a:r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48D924CB-66BE-4CCB-8F95-A4926F3C2EB1}"/>
              </a:ext>
            </a:extLst>
          </p:cNvPr>
          <p:cNvCxnSpPr/>
          <p:nvPr/>
        </p:nvCxnSpPr>
        <p:spPr>
          <a:xfrm>
            <a:off x="4519175" y="4806966"/>
            <a:ext cx="4183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92387109-FBD4-45D1-80F2-7DA2C54A4A0D}"/>
              </a:ext>
            </a:extLst>
          </p:cNvPr>
          <p:cNvCxnSpPr/>
          <p:nvPr/>
        </p:nvCxnSpPr>
        <p:spPr>
          <a:xfrm>
            <a:off x="6289813" y="4806966"/>
            <a:ext cx="4183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5AA996DB-C505-4316-A72F-86DA02C6C8E0}"/>
              </a:ext>
            </a:extLst>
          </p:cNvPr>
          <p:cNvCxnSpPr/>
          <p:nvPr/>
        </p:nvCxnSpPr>
        <p:spPr>
          <a:xfrm>
            <a:off x="8081093" y="4806966"/>
            <a:ext cx="4183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89B21CAF-4D4A-4AA1-89B8-D1FD6F57CC25}"/>
              </a:ext>
            </a:extLst>
          </p:cNvPr>
          <p:cNvCxnSpPr/>
          <p:nvPr/>
        </p:nvCxnSpPr>
        <p:spPr>
          <a:xfrm>
            <a:off x="9908742" y="4806966"/>
            <a:ext cx="4183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8A82103D-F613-482F-B5D1-DD6460F8CC04}"/>
              </a:ext>
            </a:extLst>
          </p:cNvPr>
          <p:cNvSpPr/>
          <p:nvPr/>
        </p:nvSpPr>
        <p:spPr>
          <a:xfrm>
            <a:off x="10335439" y="4622378"/>
            <a:ext cx="1228749" cy="339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主题多分类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E19B99A-E90C-4466-83B1-809BBB8601A5}"/>
              </a:ext>
            </a:extLst>
          </p:cNvPr>
          <p:cNvCxnSpPr/>
          <p:nvPr/>
        </p:nvCxnSpPr>
        <p:spPr>
          <a:xfrm>
            <a:off x="2704210" y="4806966"/>
            <a:ext cx="4183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1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27"/>
    </mc:Choice>
    <mc:Fallback xmlns="">
      <p:transition spd="slow" advTm="4932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741181"/>
            <a:ext cx="12192000" cy="3468901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370802" y="872809"/>
            <a:ext cx="57948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kumimoji="1" lang="zh-CN" altLang="en-US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方法探索</a:t>
            </a:r>
            <a:r>
              <a:rPr kumimoji="1" lang="en-US" altLang="zh-CN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主题分类</a:t>
            </a:r>
            <a:endParaRPr kumimoji="1" lang="en-US" altLang="zh-CN" sz="2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F47CDF-E7D7-448B-BE3A-3EEC7AEFFD69}"/>
              </a:ext>
            </a:extLst>
          </p:cNvPr>
          <p:cNvSpPr txBox="1"/>
          <p:nvPr/>
        </p:nvSpPr>
        <p:spPr>
          <a:xfrm>
            <a:off x="370802" y="2038645"/>
            <a:ext cx="869521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u"/>
              <a:defRPr/>
            </a:pPr>
            <a:r>
              <a:rPr kumimoji="1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kumimoji="1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XGBoost</a:t>
            </a:r>
            <a:r>
              <a:rPr kumimoji="1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/SVC/LR</a:t>
            </a:r>
            <a:r>
              <a:rPr kumimoji="1" lang="en-US" altLang="zh-CN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/KNN/RF</a:t>
            </a:r>
            <a:r>
              <a:rPr kumimoji="1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等机器学习算法的主题分类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0ACC83F-ACA1-4D7C-A66E-3882D3D96281}"/>
              </a:ext>
            </a:extLst>
          </p:cNvPr>
          <p:cNvGrpSpPr/>
          <p:nvPr/>
        </p:nvGrpSpPr>
        <p:grpSpPr>
          <a:xfrm>
            <a:off x="1937930" y="2942182"/>
            <a:ext cx="7775401" cy="1261043"/>
            <a:chOff x="1272540" y="3911879"/>
            <a:chExt cx="7775401" cy="1261043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2BDFA136-C527-40FA-92D8-4C1BA03759E4}"/>
                </a:ext>
              </a:extLst>
            </p:cNvPr>
            <p:cNvSpPr/>
            <p:nvPr/>
          </p:nvSpPr>
          <p:spPr>
            <a:xfrm>
              <a:off x="1272540" y="3911879"/>
              <a:ext cx="765810" cy="460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十分类</a:t>
              </a: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6407BBD7-8BCF-43E6-9BD6-ABCDEDF4E0FD}"/>
                </a:ext>
              </a:extLst>
            </p:cNvPr>
            <p:cNvSpPr/>
            <p:nvPr/>
          </p:nvSpPr>
          <p:spPr>
            <a:xfrm>
              <a:off x="2533277" y="3911879"/>
              <a:ext cx="946206" cy="460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三十分类</a:t>
              </a: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29DFD3E7-F1DA-4600-8658-5F4DEB8DC4BE}"/>
                </a:ext>
              </a:extLst>
            </p:cNvPr>
            <p:cNvSpPr/>
            <p:nvPr/>
          </p:nvSpPr>
          <p:spPr>
            <a:xfrm>
              <a:off x="3974410" y="3911879"/>
              <a:ext cx="1127636" cy="460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十个二分类</a:t>
              </a: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F51D3E55-875D-4805-B66E-79784ADF9BB4}"/>
                </a:ext>
              </a:extLst>
            </p:cNvPr>
            <p:cNvSpPr/>
            <p:nvPr/>
          </p:nvSpPr>
          <p:spPr>
            <a:xfrm>
              <a:off x="2455090" y="4712492"/>
              <a:ext cx="1127636" cy="460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分类器</a:t>
              </a: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6D539795-9712-4001-9C0A-CAF374FFF733}"/>
                </a:ext>
              </a:extLst>
            </p:cNvPr>
            <p:cNvSpPr/>
            <p:nvPr/>
          </p:nvSpPr>
          <p:spPr>
            <a:xfrm>
              <a:off x="6209494" y="4173235"/>
              <a:ext cx="2838447" cy="4604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XGBoost</a:t>
              </a:r>
              <a:r>
                <a:rPr lang="zh-CN" altLang="en-US" sz="14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、</a:t>
              </a:r>
              <a:r>
                <a:rPr lang="en-US" altLang="zh-CN" sz="14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SVC</a:t>
              </a: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分别在十分类、十个二分类中表现了突出的效果</a:t>
              </a:r>
            </a:p>
          </p:txBody>
        </p:sp>
      </p:grp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8A38A4DA-05B1-4499-A617-39831A8D3935}"/>
              </a:ext>
            </a:extLst>
          </p:cNvPr>
          <p:cNvCxnSpPr>
            <a:cxnSpLocks/>
            <a:stCxn id="197" idx="0"/>
          </p:cNvCxnSpPr>
          <p:nvPr/>
        </p:nvCxnSpPr>
        <p:spPr>
          <a:xfrm flipH="1" flipV="1">
            <a:off x="2389415" y="3402612"/>
            <a:ext cx="1294883" cy="3401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6CBE0EB1-8D5A-4704-A23D-8292E9286AA1}"/>
              </a:ext>
            </a:extLst>
          </p:cNvPr>
          <p:cNvCxnSpPr>
            <a:cxnSpLocks/>
          </p:cNvCxnSpPr>
          <p:nvPr/>
        </p:nvCxnSpPr>
        <p:spPr>
          <a:xfrm flipV="1">
            <a:off x="3684298" y="3402612"/>
            <a:ext cx="1" cy="3333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2B68D0B7-E33A-4DBF-8C64-2C050CA99FEA}"/>
              </a:ext>
            </a:extLst>
          </p:cNvPr>
          <p:cNvCxnSpPr>
            <a:cxnSpLocks/>
            <a:stCxn id="197" idx="0"/>
          </p:cNvCxnSpPr>
          <p:nvPr/>
        </p:nvCxnSpPr>
        <p:spPr>
          <a:xfrm flipV="1">
            <a:off x="3684298" y="3409439"/>
            <a:ext cx="1544376" cy="3333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箭头: 右 207">
            <a:extLst>
              <a:ext uri="{FF2B5EF4-FFF2-40B4-BE49-F238E27FC236}">
                <a16:creationId xmlns:a16="http://schemas.microsoft.com/office/drawing/2014/main" id="{629F8E4A-3ED8-4161-9E1F-628DFE6F28F8}"/>
              </a:ext>
            </a:extLst>
          </p:cNvPr>
          <p:cNvSpPr/>
          <p:nvPr/>
        </p:nvSpPr>
        <p:spPr>
          <a:xfrm>
            <a:off x="6056540" y="3267075"/>
            <a:ext cx="542913" cy="333356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81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6"/>
    </mc:Choice>
    <mc:Fallback xmlns="">
      <p:transition spd="slow" advTm="866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0150997B-3445-4EBE-9B60-E3B0C0D49377}"/>
              </a:ext>
            </a:extLst>
          </p:cNvPr>
          <p:cNvSpPr/>
          <p:nvPr/>
        </p:nvSpPr>
        <p:spPr>
          <a:xfrm>
            <a:off x="0" y="1741181"/>
            <a:ext cx="12192000" cy="4522831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370802" y="872809"/>
            <a:ext cx="57948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kumimoji="1" lang="zh-CN" altLang="en-US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方法探索</a:t>
            </a:r>
            <a:r>
              <a:rPr kumimoji="1" lang="en-US" altLang="zh-CN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情感分类</a:t>
            </a:r>
            <a:endParaRPr kumimoji="1" lang="en-US" altLang="zh-CN" sz="2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F47CDF-E7D7-448B-BE3A-3EEC7AEFFD69}"/>
              </a:ext>
            </a:extLst>
          </p:cNvPr>
          <p:cNvSpPr txBox="1"/>
          <p:nvPr/>
        </p:nvSpPr>
        <p:spPr>
          <a:xfrm>
            <a:off x="370801" y="1785616"/>
            <a:ext cx="514462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u"/>
              <a:defRPr/>
            </a:pPr>
            <a:r>
              <a:rPr kumimoji="1" lang="zh-CN" altLang="en-US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结合注意力机制的长短期记忆网络的情感分类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681787-C92B-40E0-996D-5D9E80436630}"/>
              </a:ext>
            </a:extLst>
          </p:cNvPr>
          <p:cNvSpPr txBox="1"/>
          <p:nvPr/>
        </p:nvSpPr>
        <p:spPr>
          <a:xfrm>
            <a:off x="6165669" y="1785616"/>
            <a:ext cx="4492806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u"/>
              <a:defRPr/>
            </a:pPr>
            <a:r>
              <a:rPr kumimoji="1" lang="zh-CN" altLang="en-US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kumimoji="1" lang="en-US" altLang="zh-CN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Aspect</a:t>
            </a:r>
            <a:r>
              <a:rPr kumimoji="1" lang="zh-CN" altLang="en-US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的卷积记忆网络情感分类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DF41A093-89E2-4E79-8B08-CFC060DBFD21}"/>
              </a:ext>
            </a:extLst>
          </p:cNvPr>
          <p:cNvGrpSpPr/>
          <p:nvPr/>
        </p:nvGrpSpPr>
        <p:grpSpPr>
          <a:xfrm>
            <a:off x="623097" y="2518916"/>
            <a:ext cx="5428271" cy="3021139"/>
            <a:chOff x="1225741" y="2139093"/>
            <a:chExt cx="3840452" cy="213742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DDA1A34-DDAD-4D20-93E1-DF811CF02452}"/>
                </a:ext>
              </a:extLst>
            </p:cNvPr>
            <p:cNvGrpSpPr/>
            <p:nvPr/>
          </p:nvGrpSpPr>
          <p:grpSpPr>
            <a:xfrm rot="16200000">
              <a:off x="2883380" y="2052254"/>
              <a:ext cx="113880" cy="338554"/>
              <a:chOff x="885825" y="3140952"/>
              <a:chExt cx="266700" cy="792873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BA6B2F8-F3C5-48B0-AAD7-6E7C60D02BE8}"/>
                  </a:ext>
                </a:extLst>
              </p:cNvPr>
              <p:cNvSpPr/>
              <p:nvPr/>
            </p:nvSpPr>
            <p:spPr>
              <a:xfrm>
                <a:off x="885825" y="3140952"/>
                <a:ext cx="266700" cy="792873"/>
              </a:xfrm>
              <a:prstGeom prst="round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2D60FDCD-7E10-44E2-9BD7-16FBE2A1EEEE}"/>
                  </a:ext>
                </a:extLst>
              </p:cNvPr>
              <p:cNvSpPr/>
              <p:nvPr/>
            </p:nvSpPr>
            <p:spPr>
              <a:xfrm>
                <a:off x="928688" y="3214687"/>
                <a:ext cx="190500" cy="1905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670AAC8-D4CF-48C2-BBCE-56F600913539}"/>
                  </a:ext>
                </a:extLst>
              </p:cNvPr>
              <p:cNvSpPr/>
              <p:nvPr/>
            </p:nvSpPr>
            <p:spPr>
              <a:xfrm>
                <a:off x="928688" y="3449720"/>
                <a:ext cx="190500" cy="1905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823CD19-67DD-474E-B43D-9ECA9867E9C3}"/>
                  </a:ext>
                </a:extLst>
              </p:cNvPr>
              <p:cNvSpPr/>
              <p:nvPr/>
            </p:nvSpPr>
            <p:spPr>
              <a:xfrm>
                <a:off x="923925" y="3684753"/>
                <a:ext cx="190500" cy="1905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87F262D0-E018-465E-A4D9-D04214266B76}"/>
                </a:ext>
              </a:extLst>
            </p:cNvPr>
            <p:cNvGrpSpPr/>
            <p:nvPr/>
          </p:nvGrpSpPr>
          <p:grpSpPr>
            <a:xfrm>
              <a:off x="2099234" y="2464195"/>
              <a:ext cx="169853" cy="785158"/>
              <a:chOff x="1001667" y="3229629"/>
              <a:chExt cx="169853" cy="785158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21F0F98-4EF0-4023-A6A3-17CDA5903FFF}"/>
                  </a:ext>
                </a:extLst>
              </p:cNvPr>
              <p:cNvGrpSpPr/>
              <p:nvPr/>
            </p:nvGrpSpPr>
            <p:grpSpPr>
              <a:xfrm>
                <a:off x="1027462" y="3256782"/>
                <a:ext cx="113880" cy="338554"/>
                <a:chOff x="885825" y="3140952"/>
                <a:chExt cx="266700" cy="792873"/>
              </a:xfrm>
            </p:grpSpPr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EA73F204-DB80-4B7C-A469-85BE65B33D47}"/>
                    </a:ext>
                  </a:extLst>
                </p:cNvPr>
                <p:cNvSpPr/>
                <p:nvPr/>
              </p:nvSpPr>
              <p:spPr>
                <a:xfrm>
                  <a:off x="885825" y="3140952"/>
                  <a:ext cx="266700" cy="792873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CBB2BDAE-1D90-48E1-BE0D-DB3C0128C646}"/>
                    </a:ext>
                  </a:extLst>
                </p:cNvPr>
                <p:cNvSpPr/>
                <p:nvPr/>
              </p:nvSpPr>
              <p:spPr>
                <a:xfrm>
                  <a:off x="928688" y="3214687"/>
                  <a:ext cx="190500" cy="1905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98865F87-BE2C-49A8-98F5-198AD75D7682}"/>
                    </a:ext>
                  </a:extLst>
                </p:cNvPr>
                <p:cNvSpPr/>
                <p:nvPr/>
              </p:nvSpPr>
              <p:spPr>
                <a:xfrm>
                  <a:off x="928688" y="3449720"/>
                  <a:ext cx="190500" cy="1905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9574DF4A-E330-4297-89F0-A2289E0F0EF2}"/>
                    </a:ext>
                  </a:extLst>
                </p:cNvPr>
                <p:cNvSpPr/>
                <p:nvPr/>
              </p:nvSpPr>
              <p:spPr>
                <a:xfrm>
                  <a:off x="923925" y="3684753"/>
                  <a:ext cx="190500" cy="1905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ACEE7864-5355-43E6-9DD7-5BF1DD6993DC}"/>
                  </a:ext>
                </a:extLst>
              </p:cNvPr>
              <p:cNvGrpSpPr/>
              <p:nvPr/>
            </p:nvGrpSpPr>
            <p:grpSpPr>
              <a:xfrm>
                <a:off x="1027462" y="3645729"/>
                <a:ext cx="113880" cy="338554"/>
                <a:chOff x="885825" y="3140952"/>
                <a:chExt cx="266700" cy="792873"/>
              </a:xfrm>
            </p:grpSpPr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F7B7368B-732B-4588-A8F9-BA8782766CD2}"/>
                    </a:ext>
                  </a:extLst>
                </p:cNvPr>
                <p:cNvSpPr/>
                <p:nvPr/>
              </p:nvSpPr>
              <p:spPr>
                <a:xfrm>
                  <a:off x="885825" y="3140952"/>
                  <a:ext cx="266700" cy="792873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D750E910-4643-4754-8088-FC5D8E5F654C}"/>
                    </a:ext>
                  </a:extLst>
                </p:cNvPr>
                <p:cNvSpPr/>
                <p:nvPr/>
              </p:nvSpPr>
              <p:spPr>
                <a:xfrm>
                  <a:off x="928688" y="3214687"/>
                  <a:ext cx="190500" cy="190500"/>
                </a:xfrm>
                <a:prstGeom prst="ellipse">
                  <a:avLst/>
                </a:prstGeom>
                <a:solidFill>
                  <a:srgbClr val="00B0F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DA14B6F2-4339-4078-8012-6BEF5CAAF671}"/>
                    </a:ext>
                  </a:extLst>
                </p:cNvPr>
                <p:cNvSpPr/>
                <p:nvPr/>
              </p:nvSpPr>
              <p:spPr>
                <a:xfrm>
                  <a:off x="928688" y="3449720"/>
                  <a:ext cx="190500" cy="190500"/>
                </a:xfrm>
                <a:prstGeom prst="ellipse">
                  <a:avLst/>
                </a:prstGeom>
                <a:solidFill>
                  <a:srgbClr val="00B0F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AC256B13-B367-49AE-8E94-88E812445BAD}"/>
                    </a:ext>
                  </a:extLst>
                </p:cNvPr>
                <p:cNvSpPr/>
                <p:nvPr/>
              </p:nvSpPr>
              <p:spPr>
                <a:xfrm>
                  <a:off x="923925" y="3684753"/>
                  <a:ext cx="190500" cy="190500"/>
                </a:xfrm>
                <a:prstGeom prst="ellipse">
                  <a:avLst/>
                </a:prstGeom>
                <a:solidFill>
                  <a:srgbClr val="00B0F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76FFA5E8-9A87-4D73-9E04-E3A544686D35}"/>
                  </a:ext>
                </a:extLst>
              </p:cNvPr>
              <p:cNvSpPr/>
              <p:nvPr/>
            </p:nvSpPr>
            <p:spPr>
              <a:xfrm>
                <a:off x="1001667" y="3229629"/>
                <a:ext cx="169853" cy="785158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636248A-792D-42D5-B9ED-639005A97290}"/>
                </a:ext>
              </a:extLst>
            </p:cNvPr>
            <p:cNvGrpSpPr/>
            <p:nvPr/>
          </p:nvGrpSpPr>
          <p:grpSpPr>
            <a:xfrm>
              <a:off x="4159023" y="2924204"/>
              <a:ext cx="113880" cy="338554"/>
              <a:chOff x="885825" y="3140952"/>
              <a:chExt cx="266700" cy="792873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62A2C995-4A5F-4773-BD84-A25470A8AA11}"/>
                  </a:ext>
                </a:extLst>
              </p:cNvPr>
              <p:cNvSpPr/>
              <p:nvPr/>
            </p:nvSpPr>
            <p:spPr>
              <a:xfrm>
                <a:off x="885825" y="3140952"/>
                <a:ext cx="266700" cy="792873"/>
              </a:xfrm>
              <a:prstGeom prst="round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A236750-B42D-4B82-921B-09765C436837}"/>
                  </a:ext>
                </a:extLst>
              </p:cNvPr>
              <p:cNvSpPr/>
              <p:nvPr/>
            </p:nvSpPr>
            <p:spPr>
              <a:xfrm>
                <a:off x="928688" y="3214687"/>
                <a:ext cx="190500" cy="190500"/>
              </a:xfrm>
              <a:prstGeom prst="ellipse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20F4291-7344-4155-A908-84AE55560A2F}"/>
                  </a:ext>
                </a:extLst>
              </p:cNvPr>
              <p:cNvSpPr/>
              <p:nvPr/>
            </p:nvSpPr>
            <p:spPr>
              <a:xfrm>
                <a:off x="917533" y="3449720"/>
                <a:ext cx="190500" cy="190500"/>
              </a:xfrm>
              <a:prstGeom prst="ellipse">
                <a:avLst/>
              </a:pr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255BE51-D598-4B1E-A85E-6F44E94E62D1}"/>
                  </a:ext>
                </a:extLst>
              </p:cNvPr>
              <p:cNvSpPr/>
              <p:nvPr/>
            </p:nvSpPr>
            <p:spPr>
              <a:xfrm>
                <a:off x="923926" y="3684753"/>
                <a:ext cx="190500" cy="1905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E49CA9E-6C14-4C2B-B2CC-A1D58B060BBF}"/>
                </a:ext>
              </a:extLst>
            </p:cNvPr>
            <p:cNvSpPr txBox="1"/>
            <p:nvPr/>
          </p:nvSpPr>
          <p:spPr>
            <a:xfrm>
              <a:off x="1225741" y="2847093"/>
              <a:ext cx="1124619" cy="21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FFFF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Hidden</a:t>
              </a:r>
              <a:endPara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F0177B8-0B8F-4911-8A43-5FC475E24892}"/>
                </a:ext>
              </a:extLst>
            </p:cNvPr>
            <p:cNvSpPr txBox="1"/>
            <p:nvPr/>
          </p:nvSpPr>
          <p:spPr>
            <a:xfrm>
              <a:off x="1225741" y="2481180"/>
              <a:ext cx="1437743" cy="21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FFFF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Aspect</a:t>
              </a:r>
              <a:endPara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ECA86C5-C876-4305-8704-38C05634E53A}"/>
                </a:ext>
              </a:extLst>
            </p:cNvPr>
            <p:cNvGrpSpPr/>
            <p:nvPr/>
          </p:nvGrpSpPr>
          <p:grpSpPr>
            <a:xfrm>
              <a:off x="1565504" y="3362978"/>
              <a:ext cx="455385" cy="586101"/>
              <a:chOff x="1622657" y="3362978"/>
              <a:chExt cx="455385" cy="58610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25A6878-9D0C-4612-BADA-BB18D13EC87B}"/>
                  </a:ext>
                </a:extLst>
              </p:cNvPr>
              <p:cNvSpPr txBox="1"/>
              <p:nvPr/>
            </p:nvSpPr>
            <p:spPr>
              <a:xfrm>
                <a:off x="1626368" y="3362978"/>
                <a:ext cx="451674" cy="14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LSTM</a:t>
                </a:r>
                <a:endParaRPr lang="zh-CN" altLang="en-US" sz="7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5908A9FB-0C5D-4F57-A25F-34F0D23FFB98}"/>
                  </a:ext>
                </a:extLst>
              </p:cNvPr>
              <p:cNvGrpSpPr/>
              <p:nvPr/>
            </p:nvGrpSpPr>
            <p:grpSpPr>
              <a:xfrm>
                <a:off x="1622657" y="3374721"/>
                <a:ext cx="295866" cy="574358"/>
                <a:chOff x="1622657" y="3374721"/>
                <a:chExt cx="295866" cy="574358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6A0B8D37-A0F6-4322-960B-D9C9CE48EC3A}"/>
                    </a:ext>
                  </a:extLst>
                </p:cNvPr>
                <p:cNvGrpSpPr/>
                <p:nvPr/>
              </p:nvGrpSpPr>
              <p:grpSpPr>
                <a:xfrm>
                  <a:off x="1721527" y="3610525"/>
                  <a:ext cx="113880" cy="338554"/>
                  <a:chOff x="885825" y="3140952"/>
                  <a:chExt cx="266700" cy="792873"/>
                </a:xfrm>
              </p:grpSpPr>
              <p:sp>
                <p:nvSpPr>
                  <p:cNvPr id="38" name="矩形: 圆角 37">
                    <a:extLst>
                      <a:ext uri="{FF2B5EF4-FFF2-40B4-BE49-F238E27FC236}">
                        <a16:creationId xmlns:a16="http://schemas.microsoft.com/office/drawing/2014/main" id="{464084D7-BA04-4FCC-A46C-485E493286C3}"/>
                      </a:ext>
                    </a:extLst>
                  </p:cNvPr>
                  <p:cNvSpPr/>
                  <p:nvPr/>
                </p:nvSpPr>
                <p:spPr>
                  <a:xfrm>
                    <a:off x="885825" y="3140952"/>
                    <a:ext cx="266700" cy="792873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D5A308B6-A7E0-48A0-8DDC-A23319AC9C52}"/>
                      </a:ext>
                    </a:extLst>
                  </p:cNvPr>
                  <p:cNvSpPr/>
                  <p:nvPr/>
                </p:nvSpPr>
                <p:spPr>
                  <a:xfrm>
                    <a:off x="928688" y="3214687"/>
                    <a:ext cx="190500" cy="1905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66EEDE6D-9712-4025-896D-12214E598651}"/>
                      </a:ext>
                    </a:extLst>
                  </p:cNvPr>
                  <p:cNvSpPr/>
                  <p:nvPr/>
                </p:nvSpPr>
                <p:spPr>
                  <a:xfrm>
                    <a:off x="928688" y="3449720"/>
                    <a:ext cx="190500" cy="1905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41" name="椭圆 40">
                    <a:extLst>
                      <a:ext uri="{FF2B5EF4-FFF2-40B4-BE49-F238E27FC236}">
                        <a16:creationId xmlns:a16="http://schemas.microsoft.com/office/drawing/2014/main" id="{A47B3957-985C-47BE-A8BC-DB5A8B887141}"/>
                      </a:ext>
                    </a:extLst>
                  </p:cNvPr>
                  <p:cNvSpPr/>
                  <p:nvPr/>
                </p:nvSpPr>
                <p:spPr>
                  <a:xfrm>
                    <a:off x="923925" y="3684753"/>
                    <a:ext cx="190500" cy="1905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C19E85E5-39F3-42A4-A284-B2BDAA1A69D6}"/>
                    </a:ext>
                  </a:extLst>
                </p:cNvPr>
                <p:cNvSpPr/>
                <p:nvPr/>
              </p:nvSpPr>
              <p:spPr>
                <a:xfrm>
                  <a:off x="1622657" y="3374721"/>
                  <a:ext cx="295866" cy="119087"/>
                </a:xfrm>
                <a:prstGeom prst="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737000F8-3D58-4EF1-9FF0-DA16E7A0D786}"/>
                    </a:ext>
                  </a:extLst>
                </p:cNvPr>
                <p:cNvCxnSpPr>
                  <a:cxnSpLocks/>
                  <a:stCxn id="38" idx="0"/>
                </p:cNvCxnSpPr>
                <p:nvPr/>
              </p:nvCxnSpPr>
              <p:spPr>
                <a:xfrm flipV="1">
                  <a:off x="1778467" y="3491152"/>
                  <a:ext cx="0" cy="11937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B207D65-47A2-4E60-B150-FB5240F62D04}"/>
                </a:ext>
              </a:extLst>
            </p:cNvPr>
            <p:cNvGrpSpPr/>
            <p:nvPr/>
          </p:nvGrpSpPr>
          <p:grpSpPr>
            <a:xfrm>
              <a:off x="2032378" y="3362978"/>
              <a:ext cx="451674" cy="586101"/>
              <a:chOff x="1955951" y="3362978"/>
              <a:chExt cx="451674" cy="586101"/>
            </a:xfrm>
          </p:grpSpPr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66A1863E-33C5-4A28-B3F4-C54591D99610}"/>
                  </a:ext>
                </a:extLst>
              </p:cNvPr>
              <p:cNvGrpSpPr/>
              <p:nvPr/>
            </p:nvGrpSpPr>
            <p:grpSpPr>
              <a:xfrm>
                <a:off x="1957736" y="3374721"/>
                <a:ext cx="295866" cy="574358"/>
                <a:chOff x="1622657" y="3374721"/>
                <a:chExt cx="295866" cy="574358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BC033F1D-5371-4D91-94AC-14587842100A}"/>
                    </a:ext>
                  </a:extLst>
                </p:cNvPr>
                <p:cNvGrpSpPr/>
                <p:nvPr/>
              </p:nvGrpSpPr>
              <p:grpSpPr>
                <a:xfrm>
                  <a:off x="1721527" y="3610525"/>
                  <a:ext cx="113880" cy="338554"/>
                  <a:chOff x="885825" y="3140952"/>
                  <a:chExt cx="266700" cy="792873"/>
                </a:xfrm>
              </p:grpSpPr>
              <p:sp>
                <p:nvSpPr>
                  <p:cNvPr id="87" name="矩形: 圆角 86">
                    <a:extLst>
                      <a:ext uri="{FF2B5EF4-FFF2-40B4-BE49-F238E27FC236}">
                        <a16:creationId xmlns:a16="http://schemas.microsoft.com/office/drawing/2014/main" id="{84C429C7-E15E-4738-8AEF-3AA1DE81C94F}"/>
                      </a:ext>
                    </a:extLst>
                  </p:cNvPr>
                  <p:cNvSpPr/>
                  <p:nvPr/>
                </p:nvSpPr>
                <p:spPr>
                  <a:xfrm>
                    <a:off x="885825" y="3140952"/>
                    <a:ext cx="266700" cy="792873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22FC5A8F-EDCC-4C88-A67E-506B3284F1CF}"/>
                      </a:ext>
                    </a:extLst>
                  </p:cNvPr>
                  <p:cNvSpPr/>
                  <p:nvPr/>
                </p:nvSpPr>
                <p:spPr>
                  <a:xfrm>
                    <a:off x="928688" y="3214687"/>
                    <a:ext cx="190500" cy="190500"/>
                  </a:xfrm>
                  <a:prstGeom prst="ellipse">
                    <a:avLst/>
                  </a:prstGeom>
                  <a:solidFill>
                    <a:srgbClr val="D547D2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8CC523BA-B07E-4396-A165-984521B65411}"/>
                      </a:ext>
                    </a:extLst>
                  </p:cNvPr>
                  <p:cNvSpPr/>
                  <p:nvPr/>
                </p:nvSpPr>
                <p:spPr>
                  <a:xfrm>
                    <a:off x="928688" y="3449720"/>
                    <a:ext cx="190500" cy="190500"/>
                  </a:xfrm>
                  <a:prstGeom prst="ellipse">
                    <a:avLst/>
                  </a:prstGeom>
                  <a:solidFill>
                    <a:srgbClr val="D547D2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80339FB2-4499-49D9-BDBB-BCA59B04C1B4}"/>
                      </a:ext>
                    </a:extLst>
                  </p:cNvPr>
                  <p:cNvSpPr/>
                  <p:nvPr/>
                </p:nvSpPr>
                <p:spPr>
                  <a:xfrm>
                    <a:off x="923925" y="3684753"/>
                    <a:ext cx="190500" cy="190500"/>
                  </a:xfrm>
                  <a:prstGeom prst="ellipse">
                    <a:avLst/>
                  </a:prstGeom>
                  <a:solidFill>
                    <a:srgbClr val="D547D2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D8A60015-4319-4843-9769-D404CED717A8}"/>
                    </a:ext>
                  </a:extLst>
                </p:cNvPr>
                <p:cNvSpPr/>
                <p:nvPr/>
              </p:nvSpPr>
              <p:spPr>
                <a:xfrm>
                  <a:off x="1622657" y="3374721"/>
                  <a:ext cx="295866" cy="119087"/>
                </a:xfrm>
                <a:prstGeom prst="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86" name="直接箭头连接符 85">
                  <a:extLst>
                    <a:ext uri="{FF2B5EF4-FFF2-40B4-BE49-F238E27FC236}">
                      <a16:creationId xmlns:a16="http://schemas.microsoft.com/office/drawing/2014/main" id="{49683012-2F0B-4D68-9163-E7B21BA4DCB6}"/>
                    </a:ext>
                  </a:extLst>
                </p:cNvPr>
                <p:cNvCxnSpPr>
                  <a:cxnSpLocks/>
                  <a:stCxn id="87" idx="0"/>
                </p:cNvCxnSpPr>
                <p:nvPr/>
              </p:nvCxnSpPr>
              <p:spPr>
                <a:xfrm flipV="1">
                  <a:off x="1778467" y="3491152"/>
                  <a:ext cx="0" cy="11937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3D78422-366C-4611-8E86-D669819025C4}"/>
                  </a:ext>
                </a:extLst>
              </p:cNvPr>
              <p:cNvSpPr txBox="1"/>
              <p:nvPr/>
            </p:nvSpPr>
            <p:spPr>
              <a:xfrm>
                <a:off x="1955951" y="3362978"/>
                <a:ext cx="451674" cy="14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LSTM</a:t>
                </a:r>
                <a:endParaRPr lang="zh-CN" altLang="en-US" sz="7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8C8D4578-9FB3-4379-86CD-1B6E5126FF0F}"/>
                </a:ext>
              </a:extLst>
            </p:cNvPr>
            <p:cNvGrpSpPr/>
            <p:nvPr/>
          </p:nvGrpSpPr>
          <p:grpSpPr>
            <a:xfrm>
              <a:off x="2482563" y="3362978"/>
              <a:ext cx="502574" cy="586101"/>
              <a:chOff x="1955951" y="3362978"/>
              <a:chExt cx="502574" cy="586101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79C9B09F-038E-4E78-B230-14A777E940C0}"/>
                  </a:ext>
                </a:extLst>
              </p:cNvPr>
              <p:cNvGrpSpPr/>
              <p:nvPr/>
            </p:nvGrpSpPr>
            <p:grpSpPr>
              <a:xfrm>
                <a:off x="1957736" y="3374721"/>
                <a:ext cx="295866" cy="574358"/>
                <a:chOff x="1622657" y="3374721"/>
                <a:chExt cx="295866" cy="574358"/>
              </a:xfrm>
            </p:grpSpPr>
            <p:grpSp>
              <p:nvGrpSpPr>
                <p:cNvPr id="97" name="组合 96">
                  <a:extLst>
                    <a:ext uri="{FF2B5EF4-FFF2-40B4-BE49-F238E27FC236}">
                      <a16:creationId xmlns:a16="http://schemas.microsoft.com/office/drawing/2014/main" id="{D72C8E3A-0F88-4B1A-BF9C-E078D3DF2536}"/>
                    </a:ext>
                  </a:extLst>
                </p:cNvPr>
                <p:cNvGrpSpPr/>
                <p:nvPr/>
              </p:nvGrpSpPr>
              <p:grpSpPr>
                <a:xfrm>
                  <a:off x="1721527" y="3610525"/>
                  <a:ext cx="113880" cy="338554"/>
                  <a:chOff x="885825" y="3140952"/>
                  <a:chExt cx="266700" cy="792873"/>
                </a:xfrm>
              </p:grpSpPr>
              <p:sp>
                <p:nvSpPr>
                  <p:cNvPr id="100" name="矩形: 圆角 99">
                    <a:extLst>
                      <a:ext uri="{FF2B5EF4-FFF2-40B4-BE49-F238E27FC236}">
                        <a16:creationId xmlns:a16="http://schemas.microsoft.com/office/drawing/2014/main" id="{0DA04EF8-D4CC-4987-A568-CECC307F6285}"/>
                      </a:ext>
                    </a:extLst>
                  </p:cNvPr>
                  <p:cNvSpPr/>
                  <p:nvPr/>
                </p:nvSpPr>
                <p:spPr>
                  <a:xfrm>
                    <a:off x="885825" y="3140952"/>
                    <a:ext cx="266700" cy="792873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BB118FC2-B623-4E56-A3D8-2FB858DCEAA7}"/>
                      </a:ext>
                    </a:extLst>
                  </p:cNvPr>
                  <p:cNvSpPr/>
                  <p:nvPr/>
                </p:nvSpPr>
                <p:spPr>
                  <a:xfrm>
                    <a:off x="928688" y="3214687"/>
                    <a:ext cx="190500" cy="190500"/>
                  </a:xfrm>
                  <a:prstGeom prst="ellipse">
                    <a:avLst/>
                  </a:prstGeom>
                  <a:solidFill>
                    <a:srgbClr val="D547D2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347E2CB0-6F3F-4051-A55A-32098BF4F577}"/>
                      </a:ext>
                    </a:extLst>
                  </p:cNvPr>
                  <p:cNvSpPr/>
                  <p:nvPr/>
                </p:nvSpPr>
                <p:spPr>
                  <a:xfrm>
                    <a:off x="928688" y="3449720"/>
                    <a:ext cx="190500" cy="190500"/>
                  </a:xfrm>
                  <a:prstGeom prst="ellipse">
                    <a:avLst/>
                  </a:prstGeom>
                  <a:solidFill>
                    <a:srgbClr val="D547D2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03" name="椭圆 102">
                    <a:extLst>
                      <a:ext uri="{FF2B5EF4-FFF2-40B4-BE49-F238E27FC236}">
                        <a16:creationId xmlns:a16="http://schemas.microsoft.com/office/drawing/2014/main" id="{3AB409E5-94C5-4C06-8709-ABC0870D43E8}"/>
                      </a:ext>
                    </a:extLst>
                  </p:cNvPr>
                  <p:cNvSpPr/>
                  <p:nvPr/>
                </p:nvSpPr>
                <p:spPr>
                  <a:xfrm>
                    <a:off x="923925" y="3684753"/>
                    <a:ext cx="190500" cy="190500"/>
                  </a:xfrm>
                  <a:prstGeom prst="ellipse">
                    <a:avLst/>
                  </a:prstGeom>
                  <a:solidFill>
                    <a:srgbClr val="D547D2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9C5F3A5C-D37F-480B-A2F1-88A2BA8DF4DB}"/>
                    </a:ext>
                  </a:extLst>
                </p:cNvPr>
                <p:cNvSpPr/>
                <p:nvPr/>
              </p:nvSpPr>
              <p:spPr>
                <a:xfrm>
                  <a:off x="1622657" y="3374721"/>
                  <a:ext cx="295866" cy="119087"/>
                </a:xfrm>
                <a:prstGeom prst="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99" name="直接箭头连接符 98">
                  <a:extLst>
                    <a:ext uri="{FF2B5EF4-FFF2-40B4-BE49-F238E27FC236}">
                      <a16:creationId xmlns:a16="http://schemas.microsoft.com/office/drawing/2014/main" id="{27B17837-7F13-4A05-9769-A0C4EE1CAB1D}"/>
                    </a:ext>
                  </a:extLst>
                </p:cNvPr>
                <p:cNvCxnSpPr>
                  <a:cxnSpLocks/>
                  <a:stCxn id="100" idx="0"/>
                </p:cNvCxnSpPr>
                <p:nvPr/>
              </p:nvCxnSpPr>
              <p:spPr>
                <a:xfrm flipV="1">
                  <a:off x="1778467" y="3491152"/>
                  <a:ext cx="0" cy="11937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26DE369F-7369-4692-8848-766B55778EF5}"/>
                  </a:ext>
                </a:extLst>
              </p:cNvPr>
              <p:cNvSpPr txBox="1"/>
              <p:nvPr/>
            </p:nvSpPr>
            <p:spPr>
              <a:xfrm>
                <a:off x="1955951" y="3362978"/>
                <a:ext cx="502574" cy="14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LSTM</a:t>
                </a:r>
                <a:endParaRPr lang="zh-CN" altLang="en-US" sz="7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048613D-51B6-4961-8445-39EF2336FAB7}"/>
                </a:ext>
              </a:extLst>
            </p:cNvPr>
            <p:cNvGrpSpPr/>
            <p:nvPr/>
          </p:nvGrpSpPr>
          <p:grpSpPr>
            <a:xfrm>
              <a:off x="3275802" y="3362978"/>
              <a:ext cx="456628" cy="586101"/>
              <a:chOff x="1957736" y="3362978"/>
              <a:chExt cx="456628" cy="586101"/>
            </a:xfrm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AA6F3CA0-DF7C-460D-87EC-F513CF482D81}"/>
                  </a:ext>
                </a:extLst>
              </p:cNvPr>
              <p:cNvGrpSpPr/>
              <p:nvPr/>
            </p:nvGrpSpPr>
            <p:grpSpPr>
              <a:xfrm>
                <a:off x="1957736" y="3374721"/>
                <a:ext cx="295866" cy="574358"/>
                <a:chOff x="1622657" y="3374721"/>
                <a:chExt cx="295866" cy="574358"/>
              </a:xfrm>
            </p:grpSpPr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D9176E8F-51CE-494A-9272-F99077E9D2CD}"/>
                    </a:ext>
                  </a:extLst>
                </p:cNvPr>
                <p:cNvGrpSpPr/>
                <p:nvPr/>
              </p:nvGrpSpPr>
              <p:grpSpPr>
                <a:xfrm>
                  <a:off x="1721527" y="3610525"/>
                  <a:ext cx="113880" cy="338554"/>
                  <a:chOff x="885825" y="3140952"/>
                  <a:chExt cx="266700" cy="792873"/>
                </a:xfrm>
              </p:grpSpPr>
              <p:sp>
                <p:nvSpPr>
                  <p:cNvPr id="120" name="矩形: 圆角 119">
                    <a:extLst>
                      <a:ext uri="{FF2B5EF4-FFF2-40B4-BE49-F238E27FC236}">
                        <a16:creationId xmlns:a16="http://schemas.microsoft.com/office/drawing/2014/main" id="{0B6B0FA2-6D50-40C6-AC80-A604F9A49FA8}"/>
                      </a:ext>
                    </a:extLst>
                  </p:cNvPr>
                  <p:cNvSpPr/>
                  <p:nvPr/>
                </p:nvSpPr>
                <p:spPr>
                  <a:xfrm>
                    <a:off x="885825" y="3140952"/>
                    <a:ext cx="266700" cy="792873"/>
                  </a:xfrm>
                  <a:prstGeom prst="roundRect">
                    <a:avLst/>
                  </a:prstGeom>
                  <a:no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21" name="椭圆 120">
                    <a:extLst>
                      <a:ext uri="{FF2B5EF4-FFF2-40B4-BE49-F238E27FC236}">
                        <a16:creationId xmlns:a16="http://schemas.microsoft.com/office/drawing/2014/main" id="{D41E9370-925B-4871-982B-5593114D9390}"/>
                      </a:ext>
                    </a:extLst>
                  </p:cNvPr>
                  <p:cNvSpPr/>
                  <p:nvPr/>
                </p:nvSpPr>
                <p:spPr>
                  <a:xfrm>
                    <a:off x="928688" y="3214687"/>
                    <a:ext cx="190500" cy="190500"/>
                  </a:xfrm>
                  <a:prstGeom prst="ellipse">
                    <a:avLst/>
                  </a:prstGeom>
                  <a:solidFill>
                    <a:srgbClr val="D547D2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22" name="椭圆 121">
                    <a:extLst>
                      <a:ext uri="{FF2B5EF4-FFF2-40B4-BE49-F238E27FC236}">
                        <a16:creationId xmlns:a16="http://schemas.microsoft.com/office/drawing/2014/main" id="{1C9ADA5C-4B01-4280-B310-B849DC5E0D84}"/>
                      </a:ext>
                    </a:extLst>
                  </p:cNvPr>
                  <p:cNvSpPr/>
                  <p:nvPr/>
                </p:nvSpPr>
                <p:spPr>
                  <a:xfrm>
                    <a:off x="928688" y="3449720"/>
                    <a:ext cx="190500" cy="190500"/>
                  </a:xfrm>
                  <a:prstGeom prst="ellipse">
                    <a:avLst/>
                  </a:prstGeom>
                  <a:solidFill>
                    <a:srgbClr val="D547D2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23" name="椭圆 122">
                    <a:extLst>
                      <a:ext uri="{FF2B5EF4-FFF2-40B4-BE49-F238E27FC236}">
                        <a16:creationId xmlns:a16="http://schemas.microsoft.com/office/drawing/2014/main" id="{F6D3D823-D308-44CA-9323-2B8D0463898B}"/>
                      </a:ext>
                    </a:extLst>
                  </p:cNvPr>
                  <p:cNvSpPr/>
                  <p:nvPr/>
                </p:nvSpPr>
                <p:spPr>
                  <a:xfrm>
                    <a:off x="923925" y="3684753"/>
                    <a:ext cx="190500" cy="190500"/>
                  </a:xfrm>
                  <a:prstGeom prst="ellipse">
                    <a:avLst/>
                  </a:prstGeom>
                  <a:solidFill>
                    <a:srgbClr val="D547D2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1360C4FA-17BA-4618-AC06-DFD78962BC38}"/>
                    </a:ext>
                  </a:extLst>
                </p:cNvPr>
                <p:cNvSpPr/>
                <p:nvPr/>
              </p:nvSpPr>
              <p:spPr>
                <a:xfrm>
                  <a:off x="1622657" y="3374721"/>
                  <a:ext cx="295866" cy="119087"/>
                </a:xfrm>
                <a:prstGeom prst="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0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119" name="直接箭头连接符 118">
                  <a:extLst>
                    <a:ext uri="{FF2B5EF4-FFF2-40B4-BE49-F238E27FC236}">
                      <a16:creationId xmlns:a16="http://schemas.microsoft.com/office/drawing/2014/main" id="{4CCD41E1-C878-40FF-9642-28023299D663}"/>
                    </a:ext>
                  </a:extLst>
                </p:cNvPr>
                <p:cNvCxnSpPr>
                  <a:cxnSpLocks/>
                  <a:stCxn id="120" idx="0"/>
                </p:cNvCxnSpPr>
                <p:nvPr/>
              </p:nvCxnSpPr>
              <p:spPr>
                <a:xfrm flipV="1">
                  <a:off x="1778467" y="3491152"/>
                  <a:ext cx="0" cy="11937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1B1508AA-8883-426E-BDF2-76C738ABE02C}"/>
                  </a:ext>
                </a:extLst>
              </p:cNvPr>
              <p:cNvSpPr txBox="1"/>
              <p:nvPr/>
            </p:nvSpPr>
            <p:spPr>
              <a:xfrm>
                <a:off x="1962690" y="3362978"/>
                <a:ext cx="451674" cy="14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LSTM</a:t>
                </a:r>
                <a:endParaRPr lang="zh-CN" altLang="en-US" sz="7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D07DEBE3-1A27-425A-9B53-041EFFBA36D1}"/>
                </a:ext>
              </a:extLst>
            </p:cNvPr>
            <p:cNvSpPr txBox="1"/>
            <p:nvPr/>
          </p:nvSpPr>
          <p:spPr>
            <a:xfrm>
              <a:off x="2912744" y="3357402"/>
              <a:ext cx="279825" cy="17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</a:t>
              </a:r>
              <a:endParaRPr lang="zh-CN" altLang="en-US" sz="105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A56DD3B7-73EE-45A0-B0E8-8B2AA2A574B8}"/>
                </a:ext>
              </a:extLst>
            </p:cNvPr>
            <p:cNvCxnSpPr>
              <a:cxnSpLocks/>
            </p:cNvCxnSpPr>
            <p:nvPr/>
          </p:nvCxnSpPr>
          <p:spPr>
            <a:xfrm>
              <a:off x="1862594" y="3444962"/>
              <a:ext cx="163401" cy="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A1618220-21A0-4E5B-AC80-F704A0C8AB33}"/>
                </a:ext>
              </a:extLst>
            </p:cNvPr>
            <p:cNvCxnSpPr>
              <a:cxnSpLocks/>
            </p:cNvCxnSpPr>
            <p:nvPr/>
          </p:nvCxnSpPr>
          <p:spPr>
            <a:xfrm>
              <a:off x="2324717" y="3441304"/>
              <a:ext cx="163401" cy="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637AD6FE-AF3E-4EEA-8A60-FF5D29F76F0F}"/>
                </a:ext>
              </a:extLst>
            </p:cNvPr>
            <p:cNvCxnSpPr>
              <a:cxnSpLocks/>
            </p:cNvCxnSpPr>
            <p:nvPr/>
          </p:nvCxnSpPr>
          <p:spPr>
            <a:xfrm>
              <a:off x="2780840" y="3441304"/>
              <a:ext cx="163401" cy="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9F9D44F0-4E4F-4EE8-B84A-D4D833757D29}"/>
                </a:ext>
              </a:extLst>
            </p:cNvPr>
            <p:cNvCxnSpPr>
              <a:cxnSpLocks/>
            </p:cNvCxnSpPr>
            <p:nvPr/>
          </p:nvCxnSpPr>
          <p:spPr>
            <a:xfrm>
              <a:off x="3109597" y="3441304"/>
              <a:ext cx="163401" cy="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60E9CA72-7306-42D1-9D2C-024197C3D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973" y="3255348"/>
              <a:ext cx="0" cy="11937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6BFA77E7-9DB7-4486-ABD8-B101AC590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8800" y="3255348"/>
              <a:ext cx="0" cy="11937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C9A89D27-4C6D-4FD8-B5F3-DFE706142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580" y="3255348"/>
              <a:ext cx="0" cy="11937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3B3FCDFC-A308-4DD3-8537-8C838B7EF62B}"/>
                </a:ext>
              </a:extLst>
            </p:cNvPr>
            <p:cNvGrpSpPr/>
            <p:nvPr/>
          </p:nvGrpSpPr>
          <p:grpSpPr>
            <a:xfrm>
              <a:off x="2556880" y="2464195"/>
              <a:ext cx="169853" cy="785158"/>
              <a:chOff x="1001667" y="3229629"/>
              <a:chExt cx="169853" cy="785158"/>
            </a:xfrm>
          </p:grpSpPr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054136DA-0AEB-4501-803B-92F54ECD7BF0}"/>
                  </a:ext>
                </a:extLst>
              </p:cNvPr>
              <p:cNvGrpSpPr/>
              <p:nvPr/>
            </p:nvGrpSpPr>
            <p:grpSpPr>
              <a:xfrm>
                <a:off x="1027462" y="3256782"/>
                <a:ext cx="113880" cy="338554"/>
                <a:chOff x="885825" y="3140952"/>
                <a:chExt cx="266700" cy="792873"/>
              </a:xfrm>
            </p:grpSpPr>
            <p:sp>
              <p:nvSpPr>
                <p:cNvPr id="178" name="矩形: 圆角 177">
                  <a:extLst>
                    <a:ext uri="{FF2B5EF4-FFF2-40B4-BE49-F238E27FC236}">
                      <a16:creationId xmlns:a16="http://schemas.microsoft.com/office/drawing/2014/main" id="{39747321-FE82-4BA6-8A90-F6163A61F2AE}"/>
                    </a:ext>
                  </a:extLst>
                </p:cNvPr>
                <p:cNvSpPr/>
                <p:nvPr/>
              </p:nvSpPr>
              <p:spPr>
                <a:xfrm>
                  <a:off x="885825" y="3140952"/>
                  <a:ext cx="266700" cy="792873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C20995F5-566F-45BD-9CBF-2ED112B4ECDE}"/>
                    </a:ext>
                  </a:extLst>
                </p:cNvPr>
                <p:cNvSpPr/>
                <p:nvPr/>
              </p:nvSpPr>
              <p:spPr>
                <a:xfrm>
                  <a:off x="928688" y="3214687"/>
                  <a:ext cx="190500" cy="1905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80" name="椭圆 179">
                  <a:extLst>
                    <a:ext uri="{FF2B5EF4-FFF2-40B4-BE49-F238E27FC236}">
                      <a16:creationId xmlns:a16="http://schemas.microsoft.com/office/drawing/2014/main" id="{BF42EF0E-2340-4556-BCA0-BAA5670BCBB9}"/>
                    </a:ext>
                  </a:extLst>
                </p:cNvPr>
                <p:cNvSpPr/>
                <p:nvPr/>
              </p:nvSpPr>
              <p:spPr>
                <a:xfrm>
                  <a:off x="928688" y="3449720"/>
                  <a:ext cx="190500" cy="1905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46F4E33C-6DA8-4332-8047-25B08C0B4BF3}"/>
                    </a:ext>
                  </a:extLst>
                </p:cNvPr>
                <p:cNvSpPr/>
                <p:nvPr/>
              </p:nvSpPr>
              <p:spPr>
                <a:xfrm>
                  <a:off x="923925" y="3684753"/>
                  <a:ext cx="190500" cy="1905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DF654042-13C5-4889-BF0B-669C3EB774EB}"/>
                  </a:ext>
                </a:extLst>
              </p:cNvPr>
              <p:cNvGrpSpPr/>
              <p:nvPr/>
            </p:nvGrpSpPr>
            <p:grpSpPr>
              <a:xfrm>
                <a:off x="1027462" y="3645729"/>
                <a:ext cx="113880" cy="338554"/>
                <a:chOff x="885825" y="3140952"/>
                <a:chExt cx="266700" cy="792873"/>
              </a:xfrm>
            </p:grpSpPr>
            <p:sp>
              <p:nvSpPr>
                <p:cNvPr id="174" name="矩形: 圆角 173">
                  <a:extLst>
                    <a:ext uri="{FF2B5EF4-FFF2-40B4-BE49-F238E27FC236}">
                      <a16:creationId xmlns:a16="http://schemas.microsoft.com/office/drawing/2014/main" id="{0728F4C0-C764-4A55-B109-A57C02B42695}"/>
                    </a:ext>
                  </a:extLst>
                </p:cNvPr>
                <p:cNvSpPr/>
                <p:nvPr/>
              </p:nvSpPr>
              <p:spPr>
                <a:xfrm>
                  <a:off x="885825" y="3140952"/>
                  <a:ext cx="266700" cy="792873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D5C082C8-E00A-4ECC-949C-BA83ECE5D666}"/>
                    </a:ext>
                  </a:extLst>
                </p:cNvPr>
                <p:cNvSpPr/>
                <p:nvPr/>
              </p:nvSpPr>
              <p:spPr>
                <a:xfrm>
                  <a:off x="928688" y="3214687"/>
                  <a:ext cx="190500" cy="190500"/>
                </a:xfrm>
                <a:prstGeom prst="ellipse">
                  <a:avLst/>
                </a:prstGeom>
                <a:solidFill>
                  <a:srgbClr val="00B0F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283A079C-AFA5-48E7-9176-ADE6DB5E6145}"/>
                    </a:ext>
                  </a:extLst>
                </p:cNvPr>
                <p:cNvSpPr/>
                <p:nvPr/>
              </p:nvSpPr>
              <p:spPr>
                <a:xfrm>
                  <a:off x="928688" y="3449720"/>
                  <a:ext cx="190500" cy="190500"/>
                </a:xfrm>
                <a:prstGeom prst="ellipse">
                  <a:avLst/>
                </a:prstGeom>
                <a:solidFill>
                  <a:srgbClr val="00B0F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77" name="椭圆 176">
                  <a:extLst>
                    <a:ext uri="{FF2B5EF4-FFF2-40B4-BE49-F238E27FC236}">
                      <a16:creationId xmlns:a16="http://schemas.microsoft.com/office/drawing/2014/main" id="{C5D56ACA-147B-419D-B35D-02D4C9305DE2}"/>
                    </a:ext>
                  </a:extLst>
                </p:cNvPr>
                <p:cNvSpPr/>
                <p:nvPr/>
              </p:nvSpPr>
              <p:spPr>
                <a:xfrm>
                  <a:off x="923925" y="3684753"/>
                  <a:ext cx="190500" cy="190500"/>
                </a:xfrm>
                <a:prstGeom prst="ellipse">
                  <a:avLst/>
                </a:prstGeom>
                <a:solidFill>
                  <a:srgbClr val="00B0F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88A05A7F-9CB3-426D-AB99-884A2D61715A}"/>
                  </a:ext>
                </a:extLst>
              </p:cNvPr>
              <p:cNvSpPr/>
              <p:nvPr/>
            </p:nvSpPr>
            <p:spPr>
              <a:xfrm>
                <a:off x="1001667" y="3229629"/>
                <a:ext cx="169853" cy="785158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ABA2A4D9-101F-47C0-8DF6-5A1CEB7BA456}"/>
                </a:ext>
              </a:extLst>
            </p:cNvPr>
            <p:cNvGrpSpPr/>
            <p:nvPr/>
          </p:nvGrpSpPr>
          <p:grpSpPr>
            <a:xfrm>
              <a:off x="3356211" y="2464195"/>
              <a:ext cx="169853" cy="785158"/>
              <a:chOff x="1001667" y="3229629"/>
              <a:chExt cx="169853" cy="785158"/>
            </a:xfrm>
          </p:grpSpPr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F8B92732-F01B-44DF-ADEA-6DAA5C4CAD39}"/>
                  </a:ext>
                </a:extLst>
              </p:cNvPr>
              <p:cNvGrpSpPr/>
              <p:nvPr/>
            </p:nvGrpSpPr>
            <p:grpSpPr>
              <a:xfrm>
                <a:off x="1027462" y="3256782"/>
                <a:ext cx="113880" cy="338554"/>
                <a:chOff x="885825" y="3140952"/>
                <a:chExt cx="266700" cy="792873"/>
              </a:xfrm>
            </p:grpSpPr>
            <p:sp>
              <p:nvSpPr>
                <p:cNvPr id="190" name="矩形: 圆角 189">
                  <a:extLst>
                    <a:ext uri="{FF2B5EF4-FFF2-40B4-BE49-F238E27FC236}">
                      <a16:creationId xmlns:a16="http://schemas.microsoft.com/office/drawing/2014/main" id="{55456527-3A93-49AA-AC34-CB3F2B808179}"/>
                    </a:ext>
                  </a:extLst>
                </p:cNvPr>
                <p:cNvSpPr/>
                <p:nvPr/>
              </p:nvSpPr>
              <p:spPr>
                <a:xfrm>
                  <a:off x="885825" y="3140952"/>
                  <a:ext cx="266700" cy="792873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91" name="椭圆 190">
                  <a:extLst>
                    <a:ext uri="{FF2B5EF4-FFF2-40B4-BE49-F238E27FC236}">
                      <a16:creationId xmlns:a16="http://schemas.microsoft.com/office/drawing/2014/main" id="{574D759E-B354-4B4C-BAD4-AC19D5C7DC8A}"/>
                    </a:ext>
                  </a:extLst>
                </p:cNvPr>
                <p:cNvSpPr/>
                <p:nvPr/>
              </p:nvSpPr>
              <p:spPr>
                <a:xfrm>
                  <a:off x="928688" y="3214687"/>
                  <a:ext cx="190500" cy="1905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92" name="椭圆 191">
                  <a:extLst>
                    <a:ext uri="{FF2B5EF4-FFF2-40B4-BE49-F238E27FC236}">
                      <a16:creationId xmlns:a16="http://schemas.microsoft.com/office/drawing/2014/main" id="{75D8E419-A424-497D-B5AE-72B6B63B37CC}"/>
                    </a:ext>
                  </a:extLst>
                </p:cNvPr>
                <p:cNvSpPr/>
                <p:nvPr/>
              </p:nvSpPr>
              <p:spPr>
                <a:xfrm>
                  <a:off x="928688" y="3449720"/>
                  <a:ext cx="190500" cy="1905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93" name="椭圆 192">
                  <a:extLst>
                    <a:ext uri="{FF2B5EF4-FFF2-40B4-BE49-F238E27FC236}">
                      <a16:creationId xmlns:a16="http://schemas.microsoft.com/office/drawing/2014/main" id="{6C3318B4-8418-4EAC-9358-3AA6E56BC9C6}"/>
                    </a:ext>
                  </a:extLst>
                </p:cNvPr>
                <p:cNvSpPr/>
                <p:nvPr/>
              </p:nvSpPr>
              <p:spPr>
                <a:xfrm>
                  <a:off x="923925" y="3684753"/>
                  <a:ext cx="190500" cy="1905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629C2443-4A94-4DF4-A2B4-76C662942D2B}"/>
                  </a:ext>
                </a:extLst>
              </p:cNvPr>
              <p:cNvGrpSpPr/>
              <p:nvPr/>
            </p:nvGrpSpPr>
            <p:grpSpPr>
              <a:xfrm>
                <a:off x="1027462" y="3645729"/>
                <a:ext cx="113880" cy="338554"/>
                <a:chOff x="885825" y="3140952"/>
                <a:chExt cx="266700" cy="792873"/>
              </a:xfrm>
            </p:grpSpPr>
            <p:sp>
              <p:nvSpPr>
                <p:cNvPr id="186" name="矩形: 圆角 185">
                  <a:extLst>
                    <a:ext uri="{FF2B5EF4-FFF2-40B4-BE49-F238E27FC236}">
                      <a16:creationId xmlns:a16="http://schemas.microsoft.com/office/drawing/2014/main" id="{983D4271-963E-412D-83A3-6C5F8B70413E}"/>
                    </a:ext>
                  </a:extLst>
                </p:cNvPr>
                <p:cNvSpPr/>
                <p:nvPr/>
              </p:nvSpPr>
              <p:spPr>
                <a:xfrm>
                  <a:off x="885825" y="3140952"/>
                  <a:ext cx="266700" cy="792873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87" name="椭圆 186">
                  <a:extLst>
                    <a:ext uri="{FF2B5EF4-FFF2-40B4-BE49-F238E27FC236}">
                      <a16:creationId xmlns:a16="http://schemas.microsoft.com/office/drawing/2014/main" id="{C1018A73-0CB6-4510-9519-8136D8E26532}"/>
                    </a:ext>
                  </a:extLst>
                </p:cNvPr>
                <p:cNvSpPr/>
                <p:nvPr/>
              </p:nvSpPr>
              <p:spPr>
                <a:xfrm>
                  <a:off x="928688" y="3214687"/>
                  <a:ext cx="190500" cy="190500"/>
                </a:xfrm>
                <a:prstGeom prst="ellipse">
                  <a:avLst/>
                </a:prstGeom>
                <a:solidFill>
                  <a:srgbClr val="00B0F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88" name="椭圆 187">
                  <a:extLst>
                    <a:ext uri="{FF2B5EF4-FFF2-40B4-BE49-F238E27FC236}">
                      <a16:creationId xmlns:a16="http://schemas.microsoft.com/office/drawing/2014/main" id="{9749909D-9668-435B-BD8F-D998C45CE948}"/>
                    </a:ext>
                  </a:extLst>
                </p:cNvPr>
                <p:cNvSpPr/>
                <p:nvPr/>
              </p:nvSpPr>
              <p:spPr>
                <a:xfrm>
                  <a:off x="928688" y="3449720"/>
                  <a:ext cx="190500" cy="190500"/>
                </a:xfrm>
                <a:prstGeom prst="ellipse">
                  <a:avLst/>
                </a:prstGeom>
                <a:solidFill>
                  <a:srgbClr val="00B0F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89" name="椭圆 188">
                  <a:extLst>
                    <a:ext uri="{FF2B5EF4-FFF2-40B4-BE49-F238E27FC236}">
                      <a16:creationId xmlns:a16="http://schemas.microsoft.com/office/drawing/2014/main" id="{B4B6600B-5938-4A90-B921-AE992BF61BC2}"/>
                    </a:ext>
                  </a:extLst>
                </p:cNvPr>
                <p:cNvSpPr/>
                <p:nvPr/>
              </p:nvSpPr>
              <p:spPr>
                <a:xfrm>
                  <a:off x="923925" y="3684753"/>
                  <a:ext cx="190500" cy="190500"/>
                </a:xfrm>
                <a:prstGeom prst="ellipse">
                  <a:avLst/>
                </a:prstGeom>
                <a:solidFill>
                  <a:srgbClr val="00B0F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FC732EC3-D76F-46EE-B235-8F20D45BA7D7}"/>
                  </a:ext>
                </a:extLst>
              </p:cNvPr>
              <p:cNvSpPr/>
              <p:nvPr/>
            </p:nvSpPr>
            <p:spPr>
              <a:xfrm>
                <a:off x="1001667" y="3229629"/>
                <a:ext cx="169853" cy="785158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94" name="直接箭头连接符 193">
              <a:extLst>
                <a:ext uri="{FF2B5EF4-FFF2-40B4-BE49-F238E27FC236}">
                  <a16:creationId xmlns:a16="http://schemas.microsoft.com/office/drawing/2014/main" id="{0C783805-8F6F-4D77-A6F9-0C2B236FEC42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V="1">
              <a:off x="2181969" y="2278471"/>
              <a:ext cx="758351" cy="185726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8AD23620-271C-4019-A228-33ACAF4FBA26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V="1">
              <a:off x="2647749" y="2278471"/>
              <a:ext cx="292571" cy="185726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4DCD60D7-5340-4F14-B852-04FBB214A95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 flipV="1">
              <a:off x="2940320" y="2278471"/>
              <a:ext cx="500678" cy="185726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276465D2-752E-425B-945D-ADF41AF869CB}"/>
                </a:ext>
              </a:extLst>
            </p:cNvPr>
            <p:cNvGrpSpPr/>
            <p:nvPr/>
          </p:nvGrpSpPr>
          <p:grpSpPr>
            <a:xfrm>
              <a:off x="3852877" y="3028815"/>
              <a:ext cx="119373" cy="119373"/>
              <a:chOff x="3822582" y="3143959"/>
              <a:chExt cx="119373" cy="119373"/>
            </a:xfrm>
          </p:grpSpPr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DF3FE665-217B-42DD-8AC3-76A460C2497F}"/>
                  </a:ext>
                </a:extLst>
              </p:cNvPr>
              <p:cNvSpPr/>
              <p:nvPr/>
            </p:nvSpPr>
            <p:spPr>
              <a:xfrm>
                <a:off x="3822582" y="3143959"/>
                <a:ext cx="119373" cy="11937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8C477726-45A0-47C2-B0B2-BE374D3EA170}"/>
                  </a:ext>
                </a:extLst>
              </p:cNvPr>
              <p:cNvCxnSpPr>
                <a:stCxn id="126" idx="1"/>
                <a:endCxn id="126" idx="5"/>
              </p:cNvCxnSpPr>
              <p:nvPr/>
            </p:nvCxnSpPr>
            <p:spPr>
              <a:xfrm>
                <a:off x="3840064" y="3161441"/>
                <a:ext cx="84409" cy="844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BAFE0688-7DA2-4AF5-9F1E-FDC370ED06CA}"/>
                  </a:ext>
                </a:extLst>
              </p:cNvPr>
              <p:cNvCxnSpPr>
                <a:stCxn id="126" idx="7"/>
                <a:endCxn id="126" idx="3"/>
              </p:cNvCxnSpPr>
              <p:nvPr/>
            </p:nvCxnSpPr>
            <p:spPr>
              <a:xfrm flipH="1">
                <a:off x="3840064" y="3161441"/>
                <a:ext cx="84409" cy="844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5" name="连接符: 肘形 204">
              <a:extLst>
                <a:ext uri="{FF2B5EF4-FFF2-40B4-BE49-F238E27FC236}">
                  <a16:creationId xmlns:a16="http://schemas.microsoft.com/office/drawing/2014/main" id="{4B317192-D97B-4E9A-84C2-8372827FA10D}"/>
                </a:ext>
              </a:extLst>
            </p:cNvPr>
            <p:cNvCxnSpPr>
              <a:cxnSpLocks/>
              <a:endCxn id="126" idx="0"/>
            </p:cNvCxnSpPr>
            <p:nvPr/>
          </p:nvCxnSpPr>
          <p:spPr>
            <a:xfrm rot="16200000" flipH="1">
              <a:off x="3104518" y="2220769"/>
              <a:ext cx="817808" cy="798283"/>
            </a:xfrm>
            <a:prstGeom prst="bentConnector3">
              <a:avLst>
                <a:gd name="adj1" fmla="val 1665"/>
              </a:avLst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21B32030-2511-41D6-833C-C35E92EC67BD}"/>
                </a:ext>
              </a:extLst>
            </p:cNvPr>
            <p:cNvCxnSpPr>
              <a:cxnSpLocks/>
            </p:cNvCxnSpPr>
            <p:nvPr/>
          </p:nvCxnSpPr>
          <p:spPr>
            <a:xfrm>
              <a:off x="3526064" y="3084873"/>
              <a:ext cx="313416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534313D2-8EEF-48BF-9069-B9FAB2AFF4D2}"/>
                </a:ext>
              </a:extLst>
            </p:cNvPr>
            <p:cNvCxnSpPr>
              <a:cxnSpLocks/>
            </p:cNvCxnSpPr>
            <p:nvPr/>
          </p:nvCxnSpPr>
          <p:spPr>
            <a:xfrm>
              <a:off x="3972250" y="3084873"/>
              <a:ext cx="175888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2A552B0E-BE44-4AD8-A17B-36AA91EDD266}"/>
                </a:ext>
              </a:extLst>
            </p:cNvPr>
            <p:cNvSpPr txBox="1"/>
            <p:nvPr/>
          </p:nvSpPr>
          <p:spPr>
            <a:xfrm>
              <a:off x="2598944" y="4058772"/>
              <a:ext cx="1124619" cy="21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FFFF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Word</a:t>
              </a:r>
              <a:endPara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17" name="文本框 216">
              <a:extLst>
                <a:ext uri="{FF2B5EF4-FFF2-40B4-BE49-F238E27FC236}">
                  <a16:creationId xmlns:a16="http://schemas.microsoft.com/office/drawing/2014/main" id="{CCB38EF7-BA95-48C5-AB52-122FB7685869}"/>
                </a:ext>
              </a:extLst>
            </p:cNvPr>
            <p:cNvSpPr txBox="1"/>
            <p:nvPr/>
          </p:nvSpPr>
          <p:spPr>
            <a:xfrm>
              <a:off x="1520037" y="4056775"/>
              <a:ext cx="1437743" cy="21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FFFF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Aspect</a:t>
              </a:r>
              <a:endPara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3BC1E037-3913-43B8-8519-64711F249338}"/>
                </a:ext>
              </a:extLst>
            </p:cNvPr>
            <p:cNvSpPr txBox="1"/>
            <p:nvPr/>
          </p:nvSpPr>
          <p:spPr>
            <a:xfrm>
              <a:off x="3941574" y="2617196"/>
              <a:ext cx="1124619" cy="21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FFFF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Prediction</a:t>
              </a:r>
              <a:endPara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6143EEF5-0DA0-4DD3-B3F4-172DC1E244D5}"/>
                </a:ext>
              </a:extLst>
            </p:cNvPr>
            <p:cNvSpPr txBox="1"/>
            <p:nvPr/>
          </p:nvSpPr>
          <p:spPr>
            <a:xfrm>
              <a:off x="1225741" y="2139093"/>
              <a:ext cx="1437743" cy="21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FFFF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Attention</a:t>
              </a:r>
              <a:endPara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604EDF54-81D0-411B-9626-BF41F43CBEF3}"/>
              </a:ext>
            </a:extLst>
          </p:cNvPr>
          <p:cNvCxnSpPr/>
          <p:nvPr/>
        </p:nvCxnSpPr>
        <p:spPr>
          <a:xfrm>
            <a:off x="5695950" y="2287858"/>
            <a:ext cx="0" cy="3181350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344AB76-E902-4AF8-AC6B-159FE63817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66" y="2098078"/>
            <a:ext cx="5616789" cy="41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2"/>
    </mc:Choice>
    <mc:Fallback xmlns="">
      <p:transition spd="slow" advTm="765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559202"/>
            <a:ext cx="12192000" cy="4620881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370802" y="872809"/>
            <a:ext cx="57948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kumimoji="1" lang="zh-CN" alt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方法探索</a:t>
            </a:r>
            <a:r>
              <a:rPr kumimoji="1"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——</a:t>
            </a:r>
            <a:r>
              <a:rPr kumimoji="1" lang="zh-CN" alt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情感分类</a:t>
            </a:r>
            <a:endParaRPr kumimoji="1" lang="en-US" altLang="zh-CN" sz="2200" b="1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F47CDF-E7D7-448B-BE3A-3EEC7AEFFD69}"/>
              </a:ext>
            </a:extLst>
          </p:cNvPr>
          <p:cNvSpPr txBox="1"/>
          <p:nvPr/>
        </p:nvSpPr>
        <p:spPr>
          <a:xfrm>
            <a:off x="791216" y="1791546"/>
            <a:ext cx="460505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u"/>
              <a:defRPr/>
            </a:pPr>
            <a:r>
              <a:rPr kumimoji="1"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结合主题信息的</a:t>
            </a:r>
            <a:r>
              <a:rPr kumimoji="1" lang="en-US" altLang="zh-CN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RCNN</a:t>
            </a:r>
            <a:r>
              <a:rPr kumimoji="1"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的情感分类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604EDF54-81D0-411B-9626-BF41F43CBEF3}"/>
              </a:ext>
            </a:extLst>
          </p:cNvPr>
          <p:cNvCxnSpPr/>
          <p:nvPr/>
        </p:nvCxnSpPr>
        <p:spPr>
          <a:xfrm>
            <a:off x="5211361" y="2267101"/>
            <a:ext cx="0" cy="3181350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1382DCB-B5F4-4ACE-B9A1-C3AEF3AD2C74}"/>
              </a:ext>
            </a:extLst>
          </p:cNvPr>
          <p:cNvSpPr txBox="1"/>
          <p:nvPr/>
        </p:nvSpPr>
        <p:spPr>
          <a:xfrm>
            <a:off x="5986341" y="1798218"/>
            <a:ext cx="460505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u"/>
              <a:defRPr/>
            </a:pPr>
            <a:r>
              <a:rPr kumimoji="1"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结合交互注意力网络的情感分类</a:t>
            </a:r>
            <a:r>
              <a:rPr kumimoji="1" lang="en-US" altLang="zh-CN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(IAN)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7860BF2-055C-473B-BB50-871A6FD33DB1}"/>
              </a:ext>
            </a:extLst>
          </p:cNvPr>
          <p:cNvGrpSpPr/>
          <p:nvPr/>
        </p:nvGrpSpPr>
        <p:grpSpPr>
          <a:xfrm>
            <a:off x="5917092" y="2387505"/>
            <a:ext cx="5570172" cy="2737163"/>
            <a:chOff x="0" y="4004441"/>
            <a:chExt cx="5570172" cy="273716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EECBD1-21BA-4439-BE45-7BBF9B003BEE}"/>
                </a:ext>
              </a:extLst>
            </p:cNvPr>
            <p:cNvSpPr/>
            <p:nvPr/>
          </p:nvSpPr>
          <p:spPr>
            <a:xfrm>
              <a:off x="432845" y="6403050"/>
              <a:ext cx="1559765" cy="3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target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ABFA435-5385-4760-BB19-709B07C74264}"/>
                </a:ext>
              </a:extLst>
            </p:cNvPr>
            <p:cNvSpPr/>
            <p:nvPr/>
          </p:nvSpPr>
          <p:spPr>
            <a:xfrm>
              <a:off x="3572681" y="6403050"/>
              <a:ext cx="1559764" cy="3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context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A94A23A-36BD-4244-8D27-760ACF0C8ECC}"/>
                </a:ext>
              </a:extLst>
            </p:cNvPr>
            <p:cNvSpPr/>
            <p:nvPr/>
          </p:nvSpPr>
          <p:spPr>
            <a:xfrm>
              <a:off x="432845" y="6075833"/>
              <a:ext cx="1559768" cy="32721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Bi-LSTM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954EE1D-8BAB-4350-9A23-E47D8E497507}"/>
                </a:ext>
              </a:extLst>
            </p:cNvPr>
            <p:cNvSpPr/>
            <p:nvPr/>
          </p:nvSpPr>
          <p:spPr>
            <a:xfrm>
              <a:off x="3572683" y="6070165"/>
              <a:ext cx="1559768" cy="32721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Bi-LSTM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7DB97C9-98F7-4F4B-AB45-6717A876CD94}"/>
                </a:ext>
              </a:extLst>
            </p:cNvPr>
            <p:cNvSpPr/>
            <p:nvPr/>
          </p:nvSpPr>
          <p:spPr>
            <a:xfrm>
              <a:off x="432845" y="5748616"/>
              <a:ext cx="1293065" cy="32721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hidden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8DF438E-AE76-48D4-A825-4DE1E1D4F345}"/>
                </a:ext>
              </a:extLst>
            </p:cNvPr>
            <p:cNvSpPr/>
            <p:nvPr/>
          </p:nvSpPr>
          <p:spPr>
            <a:xfrm>
              <a:off x="3896927" y="5745870"/>
              <a:ext cx="1235524" cy="32996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hidden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F557267E-5B9D-4EFC-80EE-847320D7AC61}"/>
                </a:ext>
              </a:extLst>
            </p:cNvPr>
            <p:cNvCxnSpPr>
              <a:cxnSpLocks/>
            </p:cNvCxnSpPr>
            <p:nvPr/>
          </p:nvCxnSpPr>
          <p:spPr>
            <a:xfrm>
              <a:off x="1725910" y="5890130"/>
              <a:ext cx="32424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D16F0125-3DF5-4462-8E4A-D2EBFF3A5CE2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3554156" y="5906557"/>
              <a:ext cx="32424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DAA2511-3DB8-48F5-9DF2-B79C855541D8}"/>
                </a:ext>
              </a:extLst>
            </p:cNvPr>
            <p:cNvSpPr/>
            <p:nvPr/>
          </p:nvSpPr>
          <p:spPr>
            <a:xfrm>
              <a:off x="2050155" y="5742948"/>
              <a:ext cx="324244" cy="3272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CD923A7-344C-49DD-AF37-5EA404A527C2}"/>
                </a:ext>
              </a:extLst>
            </p:cNvPr>
            <p:cNvSpPr/>
            <p:nvPr/>
          </p:nvSpPr>
          <p:spPr>
            <a:xfrm>
              <a:off x="3229912" y="5742948"/>
              <a:ext cx="324244" cy="3272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9DF889-AC08-4C70-8E0B-315148273EED}"/>
                </a:ext>
              </a:extLst>
            </p:cNvPr>
            <p:cNvSpPr/>
            <p:nvPr/>
          </p:nvSpPr>
          <p:spPr>
            <a:xfrm>
              <a:off x="1605058" y="5578019"/>
              <a:ext cx="5287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pool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CCF1BCA-16E9-47BC-807E-C5F9B0BE732E}"/>
                </a:ext>
              </a:extLst>
            </p:cNvPr>
            <p:cNvSpPr/>
            <p:nvPr/>
          </p:nvSpPr>
          <p:spPr>
            <a:xfrm>
              <a:off x="3329387" y="5563869"/>
              <a:ext cx="7738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pool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F8C111E-5820-4636-9DC8-81D609733AE5}"/>
                </a:ext>
              </a:extLst>
            </p:cNvPr>
            <p:cNvSpPr/>
            <p:nvPr/>
          </p:nvSpPr>
          <p:spPr>
            <a:xfrm>
              <a:off x="798777" y="5142940"/>
              <a:ext cx="561200" cy="32721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Repre</a:t>
              </a:r>
              <a:endParaRPr lang="zh-CN" altLang="en-US" sz="105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8AC77F4-8655-4FD0-B11A-55F52BE7C189}"/>
                </a:ext>
              </a:extLst>
            </p:cNvPr>
            <p:cNvSpPr/>
            <p:nvPr/>
          </p:nvSpPr>
          <p:spPr>
            <a:xfrm>
              <a:off x="4164769" y="5155476"/>
              <a:ext cx="561200" cy="32721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Repre</a:t>
              </a:r>
              <a:endParaRPr lang="zh-CN" altLang="en-US" sz="105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07D06744-7FF0-4AE4-B2AD-FA5C92B917EC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724425" y="5470157"/>
              <a:ext cx="354952" cy="26449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427872B1-4D0C-471D-9EE1-00484637E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8875" y="5482033"/>
              <a:ext cx="354952" cy="26449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07D06744-7FF0-4AE4-B2AD-FA5C92B917EC}"/>
                </a:ext>
              </a:extLst>
            </p:cNvPr>
            <p:cNvCxnSpPr>
              <a:cxnSpLocks/>
              <a:stCxn id="31" idx="0"/>
              <a:endCxn id="45" idx="2"/>
            </p:cNvCxnSpPr>
            <p:nvPr/>
          </p:nvCxnSpPr>
          <p:spPr>
            <a:xfrm flipH="1" flipV="1">
              <a:off x="1079377" y="5470157"/>
              <a:ext cx="1" cy="27845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D806892F-A28D-4538-B2EF-43D6F60FFD42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H="1" flipV="1">
              <a:off x="4445369" y="5482693"/>
              <a:ext cx="4656" cy="25274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BC1B492C-394F-44CF-AC8E-1EF295E4F2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9381" y="5458150"/>
              <a:ext cx="320256" cy="259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B782B2E1-AB30-4EDD-BA9A-324609F70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9440" y="5507750"/>
              <a:ext cx="346739" cy="24086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F897618-8F98-4A63-BE60-2BB10F0F5538}"/>
                </a:ext>
              </a:extLst>
            </p:cNvPr>
            <p:cNvSpPr/>
            <p:nvPr/>
          </p:nvSpPr>
          <p:spPr>
            <a:xfrm>
              <a:off x="0" y="5436953"/>
              <a:ext cx="8915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Attention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DEDA371-0776-4FFD-91D8-AA49FE8F9B2D}"/>
                </a:ext>
              </a:extLst>
            </p:cNvPr>
            <p:cNvSpPr/>
            <p:nvPr/>
          </p:nvSpPr>
          <p:spPr>
            <a:xfrm>
              <a:off x="4678581" y="5409980"/>
              <a:ext cx="8915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Attention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CCBA409-E6DD-46C0-8D59-7BC723FCC43A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2237877" y="5319085"/>
              <a:ext cx="1926892" cy="41978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F22B435E-F6B4-4FE0-8C17-66EB1D751941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H="1" flipV="1">
              <a:off x="1359977" y="5306549"/>
              <a:ext cx="1997026" cy="4211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C6808994-A0EB-46EF-A101-1852045EE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16" y="4895340"/>
              <a:ext cx="1143961" cy="24565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73AC83B7-7C90-463F-8AAF-8D87C934E3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3140" y="4913587"/>
              <a:ext cx="1502861" cy="23677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DB95DD6-318E-4677-A599-A792998F0CAE}"/>
                </a:ext>
              </a:extLst>
            </p:cNvPr>
            <p:cNvSpPr/>
            <p:nvPr/>
          </p:nvSpPr>
          <p:spPr>
            <a:xfrm>
              <a:off x="1795474" y="4551614"/>
              <a:ext cx="1559768" cy="32721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concat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1A069503-9039-40AA-A1DC-94B541551FBA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flipV="1">
              <a:off x="2569229" y="4331658"/>
              <a:ext cx="1" cy="2055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8E17C185-5B36-495C-9A37-C952BF910205}"/>
                </a:ext>
              </a:extLst>
            </p:cNvPr>
            <p:cNvSpPr/>
            <p:nvPr/>
          </p:nvSpPr>
          <p:spPr>
            <a:xfrm>
              <a:off x="1869413" y="4004441"/>
              <a:ext cx="1399633" cy="32721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Classifier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9782F5-734D-4971-BC4E-8760F1C38C54}"/>
              </a:ext>
            </a:extLst>
          </p:cNvPr>
          <p:cNvGrpSpPr/>
          <p:nvPr/>
        </p:nvGrpSpPr>
        <p:grpSpPr>
          <a:xfrm>
            <a:off x="1409321" y="3018217"/>
            <a:ext cx="2475606" cy="1928602"/>
            <a:chOff x="797187" y="2309011"/>
            <a:chExt cx="2475606" cy="192860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3660BA8-B82D-4435-A273-7717D7A63BFB}"/>
                </a:ext>
              </a:extLst>
            </p:cNvPr>
            <p:cNvSpPr/>
            <p:nvPr/>
          </p:nvSpPr>
          <p:spPr>
            <a:xfrm>
              <a:off x="797187" y="3910396"/>
              <a:ext cx="2471048" cy="32721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Embedding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8C24CDF-3505-4311-BE9D-186E80BEBF34}"/>
                </a:ext>
              </a:extLst>
            </p:cNvPr>
            <p:cNvSpPr/>
            <p:nvPr/>
          </p:nvSpPr>
          <p:spPr>
            <a:xfrm>
              <a:off x="799043" y="3573580"/>
              <a:ext cx="1859016" cy="32721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Bi-LSTM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90BDE56-EAF0-41DA-906E-78DF9CAB8BE7}"/>
                </a:ext>
              </a:extLst>
            </p:cNvPr>
            <p:cNvSpPr/>
            <p:nvPr/>
          </p:nvSpPr>
          <p:spPr>
            <a:xfrm>
              <a:off x="799042" y="3228394"/>
              <a:ext cx="1859017" cy="32721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Bi-LSTM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0C49F11-3CCD-41F3-B6F1-6E9BE5B4C216}"/>
                </a:ext>
              </a:extLst>
            </p:cNvPr>
            <p:cNvSpPr/>
            <p:nvPr/>
          </p:nvSpPr>
          <p:spPr>
            <a:xfrm>
              <a:off x="797187" y="2646484"/>
              <a:ext cx="2471048" cy="32721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Conv(3)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FAABF55-DF88-4788-BD01-9021A9752A03}"/>
                </a:ext>
              </a:extLst>
            </p:cNvPr>
            <p:cNvSpPr/>
            <p:nvPr/>
          </p:nvSpPr>
          <p:spPr>
            <a:xfrm>
              <a:off x="798254" y="2309011"/>
              <a:ext cx="2471048" cy="32721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Classifier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CA0A18D3-35D9-449C-AF17-74B5310480B7}"/>
                </a:ext>
              </a:extLst>
            </p:cNvPr>
            <p:cNvSpPr/>
            <p:nvPr/>
          </p:nvSpPr>
          <p:spPr>
            <a:xfrm>
              <a:off x="801745" y="2977289"/>
              <a:ext cx="2471048" cy="2511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Attention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ED6BA49F-D633-4B0F-BFBA-1521D44FC6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9283" y="3228394"/>
              <a:ext cx="1" cy="65985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337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"/>
    </mc:Choice>
    <mc:Fallback xmlns="">
      <p:transition spd="slow" advTm="14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559202"/>
            <a:ext cx="12192000" cy="4305570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370802" y="872809"/>
            <a:ext cx="57948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kumimoji="1" lang="zh-CN" alt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方法探索</a:t>
            </a:r>
            <a:r>
              <a:rPr kumimoji="1"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——</a:t>
            </a:r>
            <a:r>
              <a:rPr kumimoji="1" lang="zh-CN" alt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情感分类</a:t>
            </a:r>
            <a:endParaRPr kumimoji="1" lang="en-US" altLang="zh-CN" sz="2200" b="1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681787-C92B-40E0-996D-5D9E80436630}"/>
              </a:ext>
            </a:extLst>
          </p:cNvPr>
          <p:cNvSpPr txBox="1"/>
          <p:nvPr/>
        </p:nvSpPr>
        <p:spPr>
          <a:xfrm>
            <a:off x="616207" y="1775106"/>
            <a:ext cx="4492806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u"/>
              <a:defRPr/>
            </a:pPr>
            <a:r>
              <a:rPr kumimoji="1"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基于多任务的深度学习模型的情感分类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038EC78-8266-4F8C-864C-91AF874DB0C4}"/>
              </a:ext>
            </a:extLst>
          </p:cNvPr>
          <p:cNvSpPr/>
          <p:nvPr/>
        </p:nvSpPr>
        <p:spPr>
          <a:xfrm>
            <a:off x="1487406" y="3425539"/>
            <a:ext cx="783756" cy="4182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同一个网络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932248E-600A-4AC7-A155-ED9110794213}"/>
              </a:ext>
            </a:extLst>
          </p:cNvPr>
          <p:cNvSpPr/>
          <p:nvPr/>
        </p:nvSpPr>
        <p:spPr>
          <a:xfrm>
            <a:off x="3203651" y="3082276"/>
            <a:ext cx="865131" cy="4182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主题分类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3264EED8-2920-4AA8-A496-BD2405A3BBE4}"/>
              </a:ext>
            </a:extLst>
          </p:cNvPr>
          <p:cNvSpPr/>
          <p:nvPr/>
        </p:nvSpPr>
        <p:spPr>
          <a:xfrm>
            <a:off x="3195196" y="3822092"/>
            <a:ext cx="865131" cy="4182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情感分类</a:t>
            </a: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AD149F5A-774D-4A1C-8141-0C2DF7A6837E}"/>
              </a:ext>
            </a:extLst>
          </p:cNvPr>
          <p:cNvCxnSpPr>
            <a:cxnSpLocks/>
          </p:cNvCxnSpPr>
          <p:nvPr/>
        </p:nvCxnSpPr>
        <p:spPr>
          <a:xfrm flipV="1">
            <a:off x="2271162" y="3300266"/>
            <a:ext cx="903679" cy="3344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EB2FBA8-0FA0-4177-ACFE-DB5359599F57}"/>
              </a:ext>
            </a:extLst>
          </p:cNvPr>
          <p:cNvCxnSpPr>
            <a:stCxn id="105" idx="3"/>
            <a:endCxn id="87" idx="1"/>
          </p:cNvCxnSpPr>
          <p:nvPr/>
        </p:nvCxnSpPr>
        <p:spPr>
          <a:xfrm>
            <a:off x="2271162" y="3634673"/>
            <a:ext cx="924034" cy="3965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EB540DEC-1518-4FE6-9912-52F424EC7A3B}"/>
              </a:ext>
            </a:extLst>
          </p:cNvPr>
          <p:cNvSpPr/>
          <p:nvPr/>
        </p:nvSpPr>
        <p:spPr>
          <a:xfrm>
            <a:off x="6929956" y="3253017"/>
            <a:ext cx="783756" cy="9179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LSTM+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卷积注意力机制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9E70EFF-54A4-4521-9009-BBC5DBBA1525}"/>
              </a:ext>
            </a:extLst>
          </p:cNvPr>
          <p:cNvSpPr/>
          <p:nvPr/>
        </p:nvSpPr>
        <p:spPr>
          <a:xfrm>
            <a:off x="8716843" y="2746760"/>
            <a:ext cx="1652642" cy="4182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样例不属于该主题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CFFDB2D-411E-4E3F-93B3-A783BF1535BC}"/>
              </a:ext>
            </a:extLst>
          </p:cNvPr>
          <p:cNvSpPr/>
          <p:nvPr/>
        </p:nvSpPr>
        <p:spPr>
          <a:xfrm>
            <a:off x="8716843" y="3403446"/>
            <a:ext cx="1652642" cy="4186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属于该主题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情感为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8BDD3A6F-CB41-4EC4-B4D5-B8818BC59C21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 flipV="1">
            <a:off x="7713712" y="2955894"/>
            <a:ext cx="1003131" cy="756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90F4D7D-F523-42BF-A82F-CCC9F77621D5}"/>
              </a:ext>
            </a:extLst>
          </p:cNvPr>
          <p:cNvCxnSpPr>
            <a:cxnSpLocks/>
            <a:stCxn id="93" idx="3"/>
            <a:endCxn id="95" idx="1"/>
          </p:cNvCxnSpPr>
          <p:nvPr/>
        </p:nvCxnSpPr>
        <p:spPr>
          <a:xfrm flipV="1">
            <a:off x="7713712" y="3612769"/>
            <a:ext cx="1003131" cy="99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A6E2B78B-1CFA-4D26-9F9F-3FC2FEE61EC2}"/>
              </a:ext>
            </a:extLst>
          </p:cNvPr>
          <p:cNvSpPr/>
          <p:nvPr/>
        </p:nvSpPr>
        <p:spPr>
          <a:xfrm>
            <a:off x="6711647" y="2177270"/>
            <a:ext cx="1261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每个主题下：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17F467F5-65BC-4E48-B6D6-A5C7ADFF3C34}"/>
              </a:ext>
            </a:extLst>
          </p:cNvPr>
          <p:cNvSpPr/>
          <p:nvPr/>
        </p:nvSpPr>
        <p:spPr>
          <a:xfrm>
            <a:off x="8716843" y="4062440"/>
            <a:ext cx="1652642" cy="4182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属于该主题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情感为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AFED3D39-25CD-4F3B-8A58-13D0A205BBEA}"/>
              </a:ext>
            </a:extLst>
          </p:cNvPr>
          <p:cNvSpPr/>
          <p:nvPr/>
        </p:nvSpPr>
        <p:spPr>
          <a:xfrm>
            <a:off x="8716843" y="4717197"/>
            <a:ext cx="1652643" cy="4182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属于该主题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情感为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59967430-5D05-4DA0-810B-39B8909249BC}"/>
              </a:ext>
            </a:extLst>
          </p:cNvPr>
          <p:cNvCxnSpPr>
            <a:stCxn id="93" idx="3"/>
            <a:endCxn id="117" idx="1"/>
          </p:cNvCxnSpPr>
          <p:nvPr/>
        </p:nvCxnSpPr>
        <p:spPr>
          <a:xfrm>
            <a:off x="7713712" y="3711987"/>
            <a:ext cx="1003131" cy="5595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E646DA9A-E4F3-440D-87FF-DE2520625374}"/>
              </a:ext>
            </a:extLst>
          </p:cNvPr>
          <p:cNvCxnSpPr>
            <a:stCxn id="93" idx="3"/>
            <a:endCxn id="118" idx="1"/>
          </p:cNvCxnSpPr>
          <p:nvPr/>
        </p:nvCxnSpPr>
        <p:spPr>
          <a:xfrm>
            <a:off x="7713712" y="3711987"/>
            <a:ext cx="1003131" cy="1214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C26ED5BF-DD9F-4FCE-B2DE-BB9F645717D1}"/>
              </a:ext>
            </a:extLst>
          </p:cNvPr>
          <p:cNvCxnSpPr/>
          <p:nvPr/>
        </p:nvCxnSpPr>
        <p:spPr>
          <a:xfrm>
            <a:off x="5495141" y="2253132"/>
            <a:ext cx="0" cy="3181350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"/>
    </mc:Choice>
    <mc:Fallback xmlns="">
      <p:transition spd="slow" advTm="15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785617" y="377277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noProof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方案选择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30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"/>
    </mc:Choice>
    <mc:Fallback xmlns="">
      <p:transition spd="slow" advTm="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-35593" y="1451733"/>
            <a:ext cx="12192000" cy="4278384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370802" y="872809"/>
            <a:ext cx="24646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总体框架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74C142-1DE4-423D-BD28-158D81E6F58C}"/>
              </a:ext>
            </a:extLst>
          </p:cNvPr>
          <p:cNvSpPr/>
          <p:nvPr/>
        </p:nvSpPr>
        <p:spPr>
          <a:xfrm>
            <a:off x="441467" y="2968356"/>
            <a:ext cx="1152057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评论文本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423105-E204-41A4-AF1A-9DA1BF89E340}"/>
              </a:ext>
            </a:extLst>
          </p:cNvPr>
          <p:cNvSpPr/>
          <p:nvPr/>
        </p:nvSpPr>
        <p:spPr>
          <a:xfrm>
            <a:off x="2046673" y="2976097"/>
            <a:ext cx="1152057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文本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预处理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肘形连接符 13">
            <a:extLst>
              <a:ext uri="{FF2B5EF4-FFF2-40B4-BE49-F238E27FC236}">
                <a16:creationId xmlns:a16="http://schemas.microsoft.com/office/drawing/2014/main" id="{A376CD69-4B5A-4888-A46B-D00C902B2C22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3198730" y="2653628"/>
            <a:ext cx="453151" cy="63375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CDA5AEA-510E-4429-9674-1504687FCBBD}"/>
              </a:ext>
            </a:extLst>
          </p:cNvPr>
          <p:cNvSpPr/>
          <p:nvPr/>
        </p:nvSpPr>
        <p:spPr>
          <a:xfrm>
            <a:off x="3651881" y="2342343"/>
            <a:ext cx="1152057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针对主题的特征工程</a:t>
            </a:r>
          </a:p>
        </p:txBody>
      </p:sp>
      <p:cxnSp>
        <p:nvCxnSpPr>
          <p:cNvPr id="14" name="直线箭头连接符 23">
            <a:extLst>
              <a:ext uri="{FF2B5EF4-FFF2-40B4-BE49-F238E27FC236}">
                <a16:creationId xmlns:a16="http://schemas.microsoft.com/office/drawing/2014/main" id="{BF7A29B0-0095-42B1-8BC4-11E594AA76E6}"/>
              </a:ext>
            </a:extLst>
          </p:cNvPr>
          <p:cNvCxnSpPr>
            <a:endCxn id="5" idx="1"/>
          </p:cNvCxnSpPr>
          <p:nvPr/>
        </p:nvCxnSpPr>
        <p:spPr>
          <a:xfrm>
            <a:off x="1593524" y="3284482"/>
            <a:ext cx="453149" cy="29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670E961-F2F2-418B-8287-D33587DBF442}"/>
              </a:ext>
            </a:extLst>
          </p:cNvPr>
          <p:cNvSpPr/>
          <p:nvPr/>
        </p:nvSpPr>
        <p:spPr>
          <a:xfrm>
            <a:off x="10090905" y="4504622"/>
            <a:ext cx="1152057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针对情感的特征工程</a:t>
            </a:r>
          </a:p>
        </p:txBody>
      </p:sp>
      <p:cxnSp>
        <p:nvCxnSpPr>
          <p:cNvPr id="17" name="直线箭头连接符 23">
            <a:extLst>
              <a:ext uri="{FF2B5EF4-FFF2-40B4-BE49-F238E27FC236}">
                <a16:creationId xmlns:a16="http://schemas.microsoft.com/office/drawing/2014/main" id="{D98BD4AF-534C-4636-B5CD-5BD1FBCFF775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flipH="1">
            <a:off x="10666935" y="2974646"/>
            <a:ext cx="1" cy="4651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DCCBC9C-11CC-40DA-B44A-A9D27166FEA0}"/>
              </a:ext>
            </a:extLst>
          </p:cNvPr>
          <p:cNvSpPr/>
          <p:nvPr/>
        </p:nvSpPr>
        <p:spPr>
          <a:xfrm>
            <a:off x="5257084" y="2111757"/>
            <a:ext cx="1152057" cy="3707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十分类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D1A089-890D-4394-97DF-45ABD6F4FA4C}"/>
              </a:ext>
            </a:extLst>
          </p:cNvPr>
          <p:cNvGrpSpPr/>
          <p:nvPr/>
        </p:nvGrpSpPr>
        <p:grpSpPr>
          <a:xfrm>
            <a:off x="4803936" y="2305126"/>
            <a:ext cx="453151" cy="762798"/>
            <a:chOff x="2031674" y="2666263"/>
            <a:chExt cx="453151" cy="1229654"/>
          </a:xfrm>
        </p:grpSpPr>
        <p:cxnSp>
          <p:nvCxnSpPr>
            <p:cNvPr id="23" name="肘形连接符 13">
              <a:extLst>
                <a:ext uri="{FF2B5EF4-FFF2-40B4-BE49-F238E27FC236}">
                  <a16:creationId xmlns:a16="http://schemas.microsoft.com/office/drawing/2014/main" id="{EC4EDD1A-513E-478C-AB35-C287E9D373E4}"/>
                </a:ext>
              </a:extLst>
            </p:cNvPr>
            <p:cNvCxnSpPr/>
            <p:nvPr/>
          </p:nvCxnSpPr>
          <p:spPr>
            <a:xfrm flipV="1">
              <a:off x="2031674" y="2666263"/>
              <a:ext cx="453151" cy="619669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肘形连接符 15">
              <a:extLst>
                <a:ext uri="{FF2B5EF4-FFF2-40B4-BE49-F238E27FC236}">
                  <a16:creationId xmlns:a16="http://schemas.microsoft.com/office/drawing/2014/main" id="{E95E3F99-83F2-4F5E-90DE-334EBA6CB09B}"/>
                </a:ext>
              </a:extLst>
            </p:cNvPr>
            <p:cNvCxnSpPr/>
            <p:nvPr/>
          </p:nvCxnSpPr>
          <p:spPr>
            <a:xfrm>
              <a:off x="2031674" y="3285932"/>
              <a:ext cx="453150" cy="609985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94F9BD89-6C0E-4FEE-8060-4A6A519EEE4B}"/>
              </a:ext>
            </a:extLst>
          </p:cNvPr>
          <p:cNvSpPr/>
          <p:nvPr/>
        </p:nvSpPr>
        <p:spPr>
          <a:xfrm>
            <a:off x="5257085" y="2881065"/>
            <a:ext cx="1152057" cy="3707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十个二分类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543C81-24BE-440D-AEA2-9DA2E40D16FB}"/>
              </a:ext>
            </a:extLst>
          </p:cNvPr>
          <p:cNvSpPr/>
          <p:nvPr/>
        </p:nvSpPr>
        <p:spPr>
          <a:xfrm>
            <a:off x="8209514" y="4620988"/>
            <a:ext cx="1152057" cy="3707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三分类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473FE75-69CF-443E-A28E-1CFE04E98EA9}"/>
              </a:ext>
            </a:extLst>
          </p:cNvPr>
          <p:cNvGrpSpPr/>
          <p:nvPr/>
        </p:nvGrpSpPr>
        <p:grpSpPr>
          <a:xfrm>
            <a:off x="6419022" y="2308605"/>
            <a:ext cx="443265" cy="759319"/>
            <a:chOff x="6857172" y="2308605"/>
            <a:chExt cx="453150" cy="1229654"/>
          </a:xfrm>
        </p:grpSpPr>
        <p:cxnSp>
          <p:nvCxnSpPr>
            <p:cNvPr id="28" name="肘形连接符 17">
              <a:extLst>
                <a:ext uri="{FF2B5EF4-FFF2-40B4-BE49-F238E27FC236}">
                  <a16:creationId xmlns:a16="http://schemas.microsoft.com/office/drawing/2014/main" id="{18C96549-6E65-4CF8-A7D0-68F2FCD95740}"/>
                </a:ext>
              </a:extLst>
            </p:cNvPr>
            <p:cNvCxnSpPr/>
            <p:nvPr/>
          </p:nvCxnSpPr>
          <p:spPr>
            <a:xfrm>
              <a:off x="6857173" y="2308605"/>
              <a:ext cx="453149" cy="619669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肘形连接符 21">
              <a:extLst>
                <a:ext uri="{FF2B5EF4-FFF2-40B4-BE49-F238E27FC236}">
                  <a16:creationId xmlns:a16="http://schemas.microsoft.com/office/drawing/2014/main" id="{6579F533-80A7-40AE-A1DE-502FD5EE8987}"/>
                </a:ext>
              </a:extLst>
            </p:cNvPr>
            <p:cNvCxnSpPr/>
            <p:nvPr/>
          </p:nvCxnSpPr>
          <p:spPr>
            <a:xfrm flipV="1">
              <a:off x="6857172" y="2944425"/>
              <a:ext cx="453150" cy="593834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FFF6F7BF-210C-491E-B388-8B923BBF0A0F}"/>
              </a:ext>
            </a:extLst>
          </p:cNvPr>
          <p:cNvSpPr/>
          <p:nvPr/>
        </p:nvSpPr>
        <p:spPr>
          <a:xfrm>
            <a:off x="6900263" y="2352078"/>
            <a:ext cx="1152057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多模型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多框架融合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8D5267C-9303-4A94-9D42-08106286B419}"/>
              </a:ext>
            </a:extLst>
          </p:cNvPr>
          <p:cNvSpPr/>
          <p:nvPr/>
        </p:nvSpPr>
        <p:spPr>
          <a:xfrm>
            <a:off x="8399828" y="2352077"/>
            <a:ext cx="1445738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添加规则模板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后处理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线箭头连接符 23">
            <a:extLst>
              <a:ext uri="{FF2B5EF4-FFF2-40B4-BE49-F238E27FC236}">
                <a16:creationId xmlns:a16="http://schemas.microsoft.com/office/drawing/2014/main" id="{E573A1B4-63E6-4B0E-8EFC-6F120BD8DAA6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 flipV="1">
            <a:off x="8052320" y="2663362"/>
            <a:ext cx="347508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4FAE024B-A7E4-4DE2-856F-792F4C22623A}"/>
              </a:ext>
            </a:extLst>
          </p:cNvPr>
          <p:cNvSpPr/>
          <p:nvPr/>
        </p:nvSpPr>
        <p:spPr>
          <a:xfrm>
            <a:off x="6403650" y="4495097"/>
            <a:ext cx="1448142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添加规则模板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后处理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线箭头连接符 23">
            <a:extLst>
              <a:ext uri="{FF2B5EF4-FFF2-40B4-BE49-F238E27FC236}">
                <a16:creationId xmlns:a16="http://schemas.microsoft.com/office/drawing/2014/main" id="{8A9B01EF-3A7A-46A2-9811-5906F07E4410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flipH="1" flipV="1">
            <a:off x="9361571" y="4806382"/>
            <a:ext cx="729334" cy="95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EB1403CB-7603-4D6B-BC27-8CAF0361FAE5}"/>
              </a:ext>
            </a:extLst>
          </p:cNvPr>
          <p:cNvSpPr/>
          <p:nvPr/>
        </p:nvSpPr>
        <p:spPr>
          <a:xfrm>
            <a:off x="10090907" y="2352077"/>
            <a:ext cx="1152057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输出主题多标签分类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7" name="直线箭头连接符 23">
            <a:extLst>
              <a:ext uri="{FF2B5EF4-FFF2-40B4-BE49-F238E27FC236}">
                <a16:creationId xmlns:a16="http://schemas.microsoft.com/office/drawing/2014/main" id="{95C1C065-B41D-435D-AEEE-6F388D49B679}"/>
              </a:ext>
            </a:extLst>
          </p:cNvPr>
          <p:cNvCxnSpPr>
            <a:stCxn id="32" idx="3"/>
            <a:endCxn id="36" idx="1"/>
          </p:cNvCxnSpPr>
          <p:nvPr/>
        </p:nvCxnSpPr>
        <p:spPr>
          <a:xfrm>
            <a:off x="9845566" y="2663362"/>
            <a:ext cx="24534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直线箭头连接符 23">
            <a:extLst>
              <a:ext uri="{FF2B5EF4-FFF2-40B4-BE49-F238E27FC236}">
                <a16:creationId xmlns:a16="http://schemas.microsoft.com/office/drawing/2014/main" id="{B9DA62BF-1DA9-4CEA-8379-C161AD24D3E5}"/>
              </a:ext>
            </a:extLst>
          </p:cNvPr>
          <p:cNvCxnSpPr>
            <a:cxnSpLocks/>
            <a:stCxn id="27" idx="1"/>
            <a:endCxn id="34" idx="3"/>
          </p:cNvCxnSpPr>
          <p:nvPr/>
        </p:nvCxnSpPr>
        <p:spPr>
          <a:xfrm flipH="1">
            <a:off x="7851792" y="4806382"/>
            <a:ext cx="35772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CC19CB31-DC58-45FB-95D0-A203F2EDBDD3}"/>
              </a:ext>
            </a:extLst>
          </p:cNvPr>
          <p:cNvSpPr/>
          <p:nvPr/>
        </p:nvSpPr>
        <p:spPr>
          <a:xfrm>
            <a:off x="10090906" y="3439806"/>
            <a:ext cx="1152057" cy="5325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处理数据格式</a:t>
            </a:r>
          </a:p>
        </p:txBody>
      </p:sp>
      <p:cxnSp>
        <p:nvCxnSpPr>
          <p:cNvPr id="45" name="直线箭头连接符 23">
            <a:extLst>
              <a:ext uri="{FF2B5EF4-FFF2-40B4-BE49-F238E27FC236}">
                <a16:creationId xmlns:a16="http://schemas.microsoft.com/office/drawing/2014/main" id="{76413BC7-FD01-496F-B2A9-DD12B4A6256A}"/>
              </a:ext>
            </a:extLst>
          </p:cNvPr>
          <p:cNvCxnSpPr>
            <a:cxnSpLocks/>
            <a:stCxn id="44" idx="2"/>
            <a:endCxn id="15" idx="0"/>
          </p:cNvCxnSpPr>
          <p:nvPr/>
        </p:nvCxnSpPr>
        <p:spPr>
          <a:xfrm flipH="1">
            <a:off x="10666934" y="3972400"/>
            <a:ext cx="1" cy="5322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854FBA3C-62AF-44B9-B641-32C43464BE1C}"/>
              </a:ext>
            </a:extLst>
          </p:cNvPr>
          <p:cNvSpPr/>
          <p:nvPr/>
        </p:nvSpPr>
        <p:spPr>
          <a:xfrm>
            <a:off x="4951004" y="4504622"/>
            <a:ext cx="1152057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输出情感分类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线箭头连接符 23">
            <a:extLst>
              <a:ext uri="{FF2B5EF4-FFF2-40B4-BE49-F238E27FC236}">
                <a16:creationId xmlns:a16="http://schemas.microsoft.com/office/drawing/2014/main" id="{093D691E-51AD-4E86-BB4D-F9376B8FF798}"/>
              </a:ext>
            </a:extLst>
          </p:cNvPr>
          <p:cNvCxnSpPr>
            <a:cxnSpLocks/>
            <a:stCxn id="34" idx="1"/>
            <a:endCxn id="46" idx="3"/>
          </p:cNvCxnSpPr>
          <p:nvPr/>
        </p:nvCxnSpPr>
        <p:spPr>
          <a:xfrm flipH="1">
            <a:off x="6103061" y="4806382"/>
            <a:ext cx="300589" cy="95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直线箭头连接符 23">
            <a:extLst>
              <a:ext uri="{FF2B5EF4-FFF2-40B4-BE49-F238E27FC236}">
                <a16:creationId xmlns:a16="http://schemas.microsoft.com/office/drawing/2014/main" id="{84DE2728-5C76-4895-B59F-91779EEC6F2E}"/>
              </a:ext>
            </a:extLst>
          </p:cNvPr>
          <p:cNvCxnSpPr>
            <a:cxnSpLocks/>
            <a:stCxn id="46" idx="1"/>
            <a:endCxn id="49" idx="3"/>
          </p:cNvCxnSpPr>
          <p:nvPr/>
        </p:nvCxnSpPr>
        <p:spPr>
          <a:xfrm flipH="1">
            <a:off x="4662989" y="4815907"/>
            <a:ext cx="28801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24294B97-CD4A-4CEE-AD8F-484C783373F2}"/>
              </a:ext>
            </a:extLst>
          </p:cNvPr>
          <p:cNvSpPr/>
          <p:nvPr/>
        </p:nvSpPr>
        <p:spPr>
          <a:xfrm>
            <a:off x="3510932" y="4504622"/>
            <a:ext cx="1152057" cy="622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输出最终结果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99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"/>
    </mc:Choice>
    <mc:Fallback xmlns="">
      <p:transition spd="slow" advTm="91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593911"/>
            <a:ext cx="12192000" cy="4278384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229738" y="872809"/>
            <a:ext cx="18838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文本预处理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91DA8B-0835-4D54-B353-60B67740BAD2}"/>
              </a:ext>
            </a:extLst>
          </p:cNvPr>
          <p:cNvSpPr txBox="1"/>
          <p:nvPr/>
        </p:nvSpPr>
        <p:spPr>
          <a:xfrm>
            <a:off x="905485" y="1574483"/>
            <a:ext cx="2971304" cy="6167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特殊符号处理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F363BE-9D74-48CB-B808-AE4B64B1AECF}"/>
              </a:ext>
            </a:extLst>
          </p:cNvPr>
          <p:cNvSpPr txBox="1"/>
          <p:nvPr/>
        </p:nvSpPr>
        <p:spPr>
          <a:xfrm>
            <a:off x="5643723" y="1764662"/>
            <a:ext cx="8695212" cy="20659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1" lang="zh-CN" altLang="en-US" sz="20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分词：</a:t>
            </a:r>
            <a:endParaRPr kumimoji="1" lang="en-US" altLang="zh-CN" sz="2000" dirty="0">
              <a:solidFill>
                <a:srgbClr val="FFFFFF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kumimoji="1" lang="en-US" altLang="zh-CN" sz="20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</a:t>
            </a:r>
            <a:r>
              <a:rPr kumimoji="1" lang="en-US" altLang="zh-CN" sz="1600" dirty="0" err="1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jieba</a:t>
            </a:r>
            <a:r>
              <a:rPr kumimoji="1"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  + 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</a:t>
            </a:r>
            <a:r>
              <a:rPr kumimoji="1" lang="zh-CN" altLang="en-US" sz="16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外部词典：</a:t>
            </a:r>
            <a:r>
              <a:rPr kumimoji="1" lang="en-US" altLang="zh-CN" sz="1600" dirty="0" err="1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car.dict</a:t>
            </a:r>
            <a:endParaRPr kumimoji="1" lang="en-US" altLang="zh-CN" sz="1600" dirty="0">
              <a:solidFill>
                <a:srgbClr val="FFFFFF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kumimoji="1" lang="zh-CN" altLang="en-US" sz="16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</a:t>
            </a:r>
            <a:endParaRPr kumimoji="1" lang="en-US" altLang="zh-CN" sz="1400" dirty="0">
              <a:solidFill>
                <a:srgbClr val="FFFFFF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31DD299-85F1-47DE-9ADC-EFEA51E30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173990"/>
              </p:ext>
            </p:extLst>
          </p:nvPr>
        </p:nvGraphicFramePr>
        <p:xfrm>
          <a:off x="1018212" y="2633857"/>
          <a:ext cx="3905977" cy="1397885"/>
        </p:xfrm>
        <a:graphic>
          <a:graphicData uri="http://schemas.openxmlformats.org/drawingml/2006/table">
            <a:tbl>
              <a:tblPr firstRow="1" firstCol="1" bandRow="1"/>
              <a:tblGrid>
                <a:gridCol w="2048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特殊符号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替换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英文数字混合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&lt;MIX&gt;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9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英文字母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&lt;ENG&gt;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5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小数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&lt;DEM&gt;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27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整数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baseline="0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&lt;NUM&gt;</a:t>
                      </a:r>
                      <a:endParaRPr lang="zh-CN" sz="1400" kern="100" baseline="0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2977" marR="8297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C5F83A5D-6F76-46BF-A81C-736A87CE830A}"/>
              </a:ext>
            </a:extLst>
          </p:cNvPr>
          <p:cNvGrpSpPr/>
          <p:nvPr/>
        </p:nvGrpSpPr>
        <p:grpSpPr>
          <a:xfrm>
            <a:off x="6122813" y="3888730"/>
            <a:ext cx="2631649" cy="464194"/>
            <a:chOff x="917290" y="1079331"/>
            <a:chExt cx="1744093" cy="2339965"/>
          </a:xfrm>
        </p:grpSpPr>
        <p:sp>
          <p:nvSpPr>
            <p:cNvPr id="10" name="任意多边形 67">
              <a:extLst>
                <a:ext uri="{FF2B5EF4-FFF2-40B4-BE49-F238E27FC236}">
                  <a16:creationId xmlns:a16="http://schemas.microsoft.com/office/drawing/2014/main" id="{7A1C4620-9D23-42D0-9D8D-FB7121BCDBDB}"/>
                </a:ext>
              </a:extLst>
            </p:cNvPr>
            <p:cNvSpPr/>
            <p:nvPr/>
          </p:nvSpPr>
          <p:spPr>
            <a:xfrm>
              <a:off x="917290" y="1079331"/>
              <a:ext cx="1744093" cy="233996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任意多边形 72">
              <a:extLst>
                <a:ext uri="{FF2B5EF4-FFF2-40B4-BE49-F238E27FC236}">
                  <a16:creationId xmlns:a16="http://schemas.microsoft.com/office/drawing/2014/main" id="{05E8FDD3-A62D-4FAF-9C6D-B689B7026E02}"/>
                </a:ext>
              </a:extLst>
            </p:cNvPr>
            <p:cNvSpPr/>
            <p:nvPr/>
          </p:nvSpPr>
          <p:spPr>
            <a:xfrm>
              <a:off x="1069995" y="1210748"/>
              <a:ext cx="1477763" cy="209673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开源的搜狗细胞词库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91FC95D-444C-4CC3-8616-546D330A45AB}"/>
              </a:ext>
            </a:extLst>
          </p:cNvPr>
          <p:cNvCxnSpPr/>
          <p:nvPr/>
        </p:nvCxnSpPr>
        <p:spPr>
          <a:xfrm flipV="1">
            <a:off x="7438637" y="3465513"/>
            <a:ext cx="0" cy="42321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B52AE8F-776E-443B-808A-8A59AD1ACE03}"/>
              </a:ext>
            </a:extLst>
          </p:cNvPr>
          <p:cNvSpPr txBox="1"/>
          <p:nvPr/>
        </p:nvSpPr>
        <p:spPr>
          <a:xfrm>
            <a:off x="9659553" y="4992542"/>
            <a:ext cx="47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…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A1CC80-BE2E-49A6-A16F-1D478A94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350" y="1900273"/>
            <a:ext cx="1726822" cy="319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"/>
    </mc:Choice>
    <mc:Fallback xmlns="">
      <p:transition spd="slow" advTm="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D60ACCE-B77F-411A-BC05-D1529579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4" y="2653648"/>
            <a:ext cx="4214741" cy="237555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8582025" cy="1542196"/>
          </a:xfrm>
          <a:prstGeom prst="rect">
            <a:avLst/>
          </a:prstGeom>
          <a:blipFill dpi="0" rotWithShape="1">
            <a:blip r:embed="rId7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031511" y="1341809"/>
            <a:ext cx="45477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团队介绍及参赛经历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赛题理解及数据探索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方法探索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方案选择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方案潜力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应用价值</a:t>
            </a:r>
            <a:endParaRPr lang="zh-CN" altLang="en-US" sz="28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5"/>
    </mc:Choice>
    <mc:Fallback xmlns="">
      <p:transition spd="slow" advTm="60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573678"/>
            <a:ext cx="12192000" cy="4278384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370803" y="872809"/>
            <a:ext cx="16017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特征工程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91DA8B-0835-4D54-B353-60B67740BAD2}"/>
              </a:ext>
            </a:extLst>
          </p:cNvPr>
          <p:cNvSpPr txBox="1"/>
          <p:nvPr/>
        </p:nvSpPr>
        <p:spPr>
          <a:xfrm>
            <a:off x="282668" y="1856423"/>
            <a:ext cx="6371520" cy="18423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char-level/word-level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的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TF-IDF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特征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(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sklearn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—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TfidfVectorizer</a:t>
            </a:r>
            <a:r>
              <a:rPr kumimoji="1"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N-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gram_range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unigram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bigram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组合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analyzer 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analyzer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：字符级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char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max_df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min_df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：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min_df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=2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max_df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=0.95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91DA8B-0835-4D54-B353-60B67740BAD2}"/>
              </a:ext>
            </a:extLst>
          </p:cNvPr>
          <p:cNvSpPr txBox="1"/>
          <p:nvPr/>
        </p:nvSpPr>
        <p:spPr>
          <a:xfrm>
            <a:off x="6096000" y="1904636"/>
            <a:ext cx="5251373" cy="111729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卡方检验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sklearn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—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SelectKBest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/chi2)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tfidf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特征与结果间的相关性，选取相关性最高的前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10000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个特征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91DA8B-0835-4D54-B353-60B67740BAD2}"/>
              </a:ext>
            </a:extLst>
          </p:cNvPr>
          <p:cNvSpPr txBox="1"/>
          <p:nvPr/>
        </p:nvSpPr>
        <p:spPr>
          <a:xfrm>
            <a:off x="6096000" y="3842780"/>
            <a:ext cx="5129049" cy="111729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主题特征（</a:t>
            </a:r>
            <a:r>
              <a:rPr kumimoji="1" lang="en-US" altLang="zh-CN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10</a:t>
            </a:r>
            <a:r>
              <a:rPr kumimoji="1"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维</a:t>
            </a:r>
            <a:r>
              <a:rPr kumimoji="1" lang="en-US" altLang="zh-CN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若出现对应主题关键词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强指示性关键词，对应维度的数字加一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91DA8B-0835-4D54-B353-60B67740BAD2}"/>
              </a:ext>
            </a:extLst>
          </p:cNvPr>
          <p:cNvSpPr txBox="1"/>
          <p:nvPr/>
        </p:nvSpPr>
        <p:spPr>
          <a:xfrm>
            <a:off x="370803" y="3909009"/>
            <a:ext cx="4983395" cy="7941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Hash(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sklearn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—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HashingVectorizer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将任意特征转换为向量或矩阵中的索引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81310B-33FA-4DB8-BA8C-BF87FBB0053C}"/>
              </a:ext>
            </a:extLst>
          </p:cNvPr>
          <p:cNvSpPr/>
          <p:nvPr/>
        </p:nvSpPr>
        <p:spPr>
          <a:xfrm>
            <a:off x="282668" y="1981200"/>
            <a:ext cx="5375182" cy="409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560C9-B926-45DC-9FFD-E319BA495E48}"/>
              </a:ext>
            </a:extLst>
          </p:cNvPr>
          <p:cNvSpPr/>
          <p:nvPr/>
        </p:nvSpPr>
        <p:spPr>
          <a:xfrm>
            <a:off x="282668" y="3968769"/>
            <a:ext cx="5375182" cy="409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1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"/>
    </mc:Choice>
    <mc:Fallback xmlns="">
      <p:transition spd="slow" advTm="5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BB43FADC-C7D3-4FE8-A92E-0659C79ECE66}"/>
              </a:ext>
            </a:extLst>
          </p:cNvPr>
          <p:cNvSpPr/>
          <p:nvPr/>
        </p:nvSpPr>
        <p:spPr>
          <a:xfrm>
            <a:off x="0" y="1099199"/>
            <a:ext cx="12192000" cy="5942731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439783" y="668313"/>
            <a:ext cx="4086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基于模型融合的主题多标签分类</a:t>
            </a: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D59307-1CA5-45C2-AF00-6D3324292FD6}"/>
              </a:ext>
            </a:extLst>
          </p:cNvPr>
          <p:cNvGrpSpPr/>
          <p:nvPr/>
        </p:nvGrpSpPr>
        <p:grpSpPr>
          <a:xfrm>
            <a:off x="460770" y="2648645"/>
            <a:ext cx="4286178" cy="3451511"/>
            <a:chOff x="308508" y="2701183"/>
            <a:chExt cx="4286178" cy="345151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38DDEC6-F2B6-41DC-8035-9054A7B92C1A}"/>
                </a:ext>
              </a:extLst>
            </p:cNvPr>
            <p:cNvGrpSpPr/>
            <p:nvPr/>
          </p:nvGrpSpPr>
          <p:grpSpPr>
            <a:xfrm>
              <a:off x="308508" y="4537067"/>
              <a:ext cx="1722754" cy="1615627"/>
              <a:chOff x="308508" y="4537067"/>
              <a:chExt cx="1722754" cy="1615627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3D647D-1B2E-42DF-B622-C874C9841ADD}"/>
                  </a:ext>
                </a:extLst>
              </p:cNvPr>
              <p:cNvSpPr txBox="1"/>
              <p:nvPr/>
            </p:nvSpPr>
            <p:spPr>
              <a:xfrm>
                <a:off x="425840" y="4618684"/>
                <a:ext cx="545408" cy="215444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800" dirty="0">
                    <a:solidFill>
                      <a:schemeClr val="bg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TRAIN</a:t>
                </a:r>
                <a:endParaRPr kumimoji="1" lang="zh-CN" altLang="en-US" sz="8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B5F0307-A338-4EA7-A5F5-83C3EC3627DB}"/>
                  </a:ext>
                </a:extLst>
              </p:cNvPr>
              <p:cNvSpPr txBox="1"/>
              <p:nvPr/>
            </p:nvSpPr>
            <p:spPr>
              <a:xfrm>
                <a:off x="418248" y="4939390"/>
                <a:ext cx="545408" cy="215444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800" dirty="0">
                    <a:solidFill>
                      <a:schemeClr val="bg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TRAIN</a:t>
                </a:r>
                <a:endParaRPr kumimoji="1" lang="zh-CN" altLang="en-US" sz="8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E2EF60-926D-40CC-BE7E-86F833D1E42E}"/>
                  </a:ext>
                </a:extLst>
              </p:cNvPr>
              <p:cNvSpPr txBox="1"/>
              <p:nvPr/>
            </p:nvSpPr>
            <p:spPr>
              <a:xfrm>
                <a:off x="425840" y="5246508"/>
                <a:ext cx="545409" cy="215444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800" dirty="0">
                    <a:solidFill>
                      <a:schemeClr val="bg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TRAIN</a:t>
                </a:r>
                <a:endParaRPr kumimoji="1" lang="zh-CN" altLang="en-US" sz="8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4DA5E9-5BA1-4865-9497-5E0DADCB1C60}"/>
                  </a:ext>
                </a:extLst>
              </p:cNvPr>
              <p:cNvSpPr txBox="1"/>
              <p:nvPr/>
            </p:nvSpPr>
            <p:spPr>
              <a:xfrm>
                <a:off x="425840" y="5534585"/>
                <a:ext cx="545409" cy="215444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800" dirty="0">
                    <a:solidFill>
                      <a:schemeClr val="bg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TRAIN</a:t>
                </a:r>
                <a:endParaRPr kumimoji="1" lang="zh-CN" altLang="en-US" sz="8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B09840-3941-495D-9B4D-2429696F2DB3}"/>
                  </a:ext>
                </a:extLst>
              </p:cNvPr>
              <p:cNvSpPr txBox="1"/>
              <p:nvPr/>
            </p:nvSpPr>
            <p:spPr>
              <a:xfrm>
                <a:off x="425840" y="5844355"/>
                <a:ext cx="545410" cy="215444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8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VALID</a:t>
                </a:r>
                <a:endParaRPr kumimoji="1" lang="zh-CN" altLang="en-US" sz="800" dirty="0">
                  <a:solidFill>
                    <a:schemeClr val="accent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4D187E-9844-4A86-86CD-71434CF732EA}"/>
                  </a:ext>
                </a:extLst>
              </p:cNvPr>
              <p:cNvSpPr/>
              <p:nvPr/>
            </p:nvSpPr>
            <p:spPr>
              <a:xfrm>
                <a:off x="308508" y="4537067"/>
                <a:ext cx="1722754" cy="1615627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48AC362-F28B-428A-A041-BD9EC1F75AD5}"/>
                </a:ext>
              </a:extLst>
            </p:cNvPr>
            <p:cNvSpPr txBox="1"/>
            <p:nvPr/>
          </p:nvSpPr>
          <p:spPr>
            <a:xfrm>
              <a:off x="630918" y="3597771"/>
              <a:ext cx="1090820" cy="276999"/>
            </a:xfrm>
            <a:prstGeom prst="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TEST</a:t>
              </a:r>
              <a:endParaRPr kumimoji="1" lang="zh-CN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cxnSp>
          <p:nvCxnSpPr>
            <p:cNvPr id="49" name="直线箭头连接符 13">
              <a:extLst>
                <a:ext uri="{FF2B5EF4-FFF2-40B4-BE49-F238E27FC236}">
                  <a16:creationId xmlns:a16="http://schemas.microsoft.com/office/drawing/2014/main" id="{81C8001D-D7E5-4B6B-BB8B-998FDC1B74C0}"/>
                </a:ext>
              </a:extLst>
            </p:cNvPr>
            <p:cNvCxnSpPr>
              <a:cxnSpLocks/>
              <a:stCxn id="158" idx="0"/>
              <a:endCxn id="48" idx="2"/>
            </p:cNvCxnSpPr>
            <p:nvPr/>
          </p:nvCxnSpPr>
          <p:spPr>
            <a:xfrm flipV="1">
              <a:off x="698545" y="3874770"/>
              <a:ext cx="477783" cy="24606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5BCAA03-BA6F-4351-94FB-8BDCA255EF8C}"/>
                </a:ext>
              </a:extLst>
            </p:cNvPr>
            <p:cNvGrpSpPr/>
            <p:nvPr/>
          </p:nvGrpSpPr>
          <p:grpSpPr>
            <a:xfrm rot="16200000">
              <a:off x="2591102" y="1594188"/>
              <a:ext cx="588811" cy="3418357"/>
              <a:chOff x="6024188" y="2298653"/>
              <a:chExt cx="588811" cy="1037968"/>
            </a:xfrm>
          </p:grpSpPr>
          <p:cxnSp>
            <p:nvCxnSpPr>
              <p:cNvPr id="115" name="肘形连接符 17">
                <a:extLst>
                  <a:ext uri="{FF2B5EF4-FFF2-40B4-BE49-F238E27FC236}">
                    <a16:creationId xmlns:a16="http://schemas.microsoft.com/office/drawing/2014/main" id="{B1830C84-7D1D-41B4-A269-3FE84A242B49}"/>
                  </a:ext>
                </a:extLst>
              </p:cNvPr>
              <p:cNvCxnSpPr>
                <a:stCxn id="48" idx="0"/>
                <a:endCxn id="121" idx="2"/>
              </p:cNvCxnSpPr>
              <p:nvPr/>
            </p:nvCxnSpPr>
            <p:spPr>
              <a:xfrm rot="10800000" flipH="1" flipV="1">
                <a:off x="6024188" y="2298653"/>
                <a:ext cx="588811" cy="508198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6" name="肘形连接符 21">
                <a:extLst>
                  <a:ext uri="{FF2B5EF4-FFF2-40B4-BE49-F238E27FC236}">
                    <a16:creationId xmlns:a16="http://schemas.microsoft.com/office/drawing/2014/main" id="{7BAE8F9D-6D75-49BE-8933-D87A9653AE19}"/>
                  </a:ext>
                </a:extLst>
              </p:cNvPr>
              <p:cNvCxnSpPr>
                <a:stCxn id="186" idx="0"/>
                <a:endCxn id="121" idx="2"/>
              </p:cNvCxnSpPr>
              <p:nvPr/>
            </p:nvCxnSpPr>
            <p:spPr>
              <a:xfrm flipV="1">
                <a:off x="6030133" y="2806850"/>
                <a:ext cx="582866" cy="5297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D0198DB2-0CAA-40C8-80A8-789ADBFD77AA}"/>
                </a:ext>
              </a:extLst>
            </p:cNvPr>
            <p:cNvSpPr txBox="1"/>
            <p:nvPr/>
          </p:nvSpPr>
          <p:spPr>
            <a:xfrm>
              <a:off x="2304573" y="2701183"/>
              <a:ext cx="1090820" cy="30777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结果融合</a:t>
              </a:r>
            </a:p>
          </p:txBody>
        </p:sp>
      </p:grpSp>
      <p:cxnSp>
        <p:nvCxnSpPr>
          <p:cNvPr id="131" name="肘形连接符 17">
            <a:extLst>
              <a:ext uri="{FF2B5EF4-FFF2-40B4-BE49-F238E27FC236}">
                <a16:creationId xmlns:a16="http://schemas.microsoft.com/office/drawing/2014/main" id="{02330416-613B-4AB8-8899-8AE8D44AF309}"/>
              </a:ext>
            </a:extLst>
          </p:cNvPr>
          <p:cNvCxnSpPr>
            <a:cxnSpLocks/>
            <a:stCxn id="121" idx="0"/>
            <a:endCxn id="147" idx="1"/>
          </p:cNvCxnSpPr>
          <p:nvPr/>
        </p:nvCxnSpPr>
        <p:spPr>
          <a:xfrm rot="5400000" flipH="1" flipV="1">
            <a:off x="3634557" y="1546833"/>
            <a:ext cx="469500" cy="1734125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2" name="肘形连接符 21">
            <a:extLst>
              <a:ext uri="{FF2B5EF4-FFF2-40B4-BE49-F238E27FC236}">
                <a16:creationId xmlns:a16="http://schemas.microsoft.com/office/drawing/2014/main" id="{999EDCAD-EE35-49F0-B5AE-51575340C8A8}"/>
              </a:ext>
            </a:extLst>
          </p:cNvPr>
          <p:cNvCxnSpPr>
            <a:cxnSpLocks/>
            <a:stCxn id="224" idx="0"/>
            <a:endCxn id="147" idx="3"/>
          </p:cNvCxnSpPr>
          <p:nvPr/>
        </p:nvCxnSpPr>
        <p:spPr>
          <a:xfrm rot="16200000" flipV="1">
            <a:off x="6221435" y="1784901"/>
            <a:ext cx="1221643" cy="2010132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EF883117-65FF-4507-8B7D-44467313E2C4}"/>
              </a:ext>
            </a:extLst>
          </p:cNvPr>
          <p:cNvSpPr txBox="1"/>
          <p:nvPr/>
        </p:nvSpPr>
        <p:spPr>
          <a:xfrm>
            <a:off x="4736370" y="2025256"/>
            <a:ext cx="1090820" cy="307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结果融合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4B1A015-7EF7-4D4C-B25B-9F180B5C1388}"/>
              </a:ext>
            </a:extLst>
          </p:cNvPr>
          <p:cNvSpPr txBox="1"/>
          <p:nvPr/>
        </p:nvSpPr>
        <p:spPr>
          <a:xfrm>
            <a:off x="2454813" y="6378194"/>
            <a:ext cx="1848915" cy="50129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十个二分类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9" name="左大括号 148">
            <a:extLst>
              <a:ext uri="{FF2B5EF4-FFF2-40B4-BE49-F238E27FC236}">
                <a16:creationId xmlns:a16="http://schemas.microsoft.com/office/drawing/2014/main" id="{38513FC7-871B-40C4-A4E5-CE31548AD0D7}"/>
              </a:ext>
            </a:extLst>
          </p:cNvPr>
          <p:cNvSpPr/>
          <p:nvPr/>
        </p:nvSpPr>
        <p:spPr>
          <a:xfrm rot="16200000">
            <a:off x="2959545" y="4408199"/>
            <a:ext cx="253093" cy="3774763"/>
          </a:xfrm>
          <a:prstGeom prst="leftBrace">
            <a:avLst>
              <a:gd name="adj1" fmla="val 8333"/>
              <a:gd name="adj2" fmla="val 5025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F5FB9190-9E6C-4A60-9A65-97FD34A9C62D}"/>
              </a:ext>
            </a:extLst>
          </p:cNvPr>
          <p:cNvSpPr txBox="1"/>
          <p:nvPr/>
        </p:nvSpPr>
        <p:spPr>
          <a:xfrm>
            <a:off x="7535299" y="6319665"/>
            <a:ext cx="1848915" cy="50129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2000" dirty="0">
                <a:solidFill>
                  <a:schemeClr val="accent4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十分类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55" name="肘形连接符 17">
            <a:extLst>
              <a:ext uri="{FF2B5EF4-FFF2-40B4-BE49-F238E27FC236}">
                <a16:creationId xmlns:a16="http://schemas.microsoft.com/office/drawing/2014/main" id="{CE788AC8-0FEF-4E0B-8BE2-B74B3A16692D}"/>
              </a:ext>
            </a:extLst>
          </p:cNvPr>
          <p:cNvCxnSpPr>
            <a:cxnSpLocks/>
            <a:stCxn id="147" idx="0"/>
            <a:endCxn id="163" idx="1"/>
          </p:cNvCxnSpPr>
          <p:nvPr/>
        </p:nvCxnSpPr>
        <p:spPr>
          <a:xfrm rot="5400000" flipH="1" flipV="1">
            <a:off x="6392722" y="124584"/>
            <a:ext cx="789730" cy="3011614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0752E25E-578B-45E3-A4EC-1A535274E777}"/>
              </a:ext>
            </a:extLst>
          </p:cNvPr>
          <p:cNvSpPr txBox="1"/>
          <p:nvPr/>
        </p:nvSpPr>
        <p:spPr>
          <a:xfrm>
            <a:off x="6967451" y="962864"/>
            <a:ext cx="555393" cy="276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修正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8A544E88-1572-4BF9-A7F2-320E3E95CCFE}"/>
              </a:ext>
            </a:extLst>
          </p:cNvPr>
          <p:cNvSpPr txBox="1"/>
          <p:nvPr/>
        </p:nvSpPr>
        <p:spPr>
          <a:xfrm>
            <a:off x="8293394" y="1081637"/>
            <a:ext cx="1789504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rgbClr val="FFC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主题多标签分类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7220DD4F-D341-4D63-AFCD-045EDB5DF11A}"/>
              </a:ext>
            </a:extLst>
          </p:cNvPr>
          <p:cNvSpPr txBox="1"/>
          <p:nvPr/>
        </p:nvSpPr>
        <p:spPr>
          <a:xfrm>
            <a:off x="9994737" y="2793545"/>
            <a:ext cx="121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分类器</a:t>
            </a: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FB6BD551-ED3F-474C-9001-AB65FFFCFAF0}"/>
              </a:ext>
            </a:extLst>
          </p:cNvPr>
          <p:cNvGrpSpPr/>
          <p:nvPr/>
        </p:nvGrpSpPr>
        <p:grpSpPr>
          <a:xfrm>
            <a:off x="9575014" y="3337980"/>
            <a:ext cx="1746218" cy="1314440"/>
            <a:chOff x="917290" y="1079331"/>
            <a:chExt cx="1744093" cy="2339965"/>
          </a:xfrm>
        </p:grpSpPr>
        <p:sp>
          <p:nvSpPr>
            <p:cNvPr id="169" name="任意多边形 67">
              <a:extLst>
                <a:ext uri="{FF2B5EF4-FFF2-40B4-BE49-F238E27FC236}">
                  <a16:creationId xmlns:a16="http://schemas.microsoft.com/office/drawing/2014/main" id="{D7CCD361-EF08-4654-AC60-021656D75B0C}"/>
                </a:ext>
              </a:extLst>
            </p:cNvPr>
            <p:cNvSpPr/>
            <p:nvPr/>
          </p:nvSpPr>
          <p:spPr>
            <a:xfrm>
              <a:off x="917290" y="1079331"/>
              <a:ext cx="1744093" cy="233996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任意多边形 72">
              <a:extLst>
                <a:ext uri="{FF2B5EF4-FFF2-40B4-BE49-F238E27FC236}">
                  <a16:creationId xmlns:a16="http://schemas.microsoft.com/office/drawing/2014/main" id="{42A6831C-7A4C-4855-B872-6EF70769851E}"/>
                </a:ext>
              </a:extLst>
            </p:cNvPr>
            <p:cNvSpPr/>
            <p:nvPr/>
          </p:nvSpPr>
          <p:spPr>
            <a:xfrm>
              <a:off x="1069995" y="1210749"/>
              <a:ext cx="1395274" cy="2096728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XGBoost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</a:p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SVC</a:t>
              </a:r>
            </a:p>
          </p:txBody>
        </p:sp>
      </p:grpSp>
      <p:sp>
        <p:nvSpPr>
          <p:cNvPr id="173" name="文本框 172">
            <a:extLst>
              <a:ext uri="{FF2B5EF4-FFF2-40B4-BE49-F238E27FC236}">
                <a16:creationId xmlns:a16="http://schemas.microsoft.com/office/drawing/2014/main" id="{BE43E9EC-ECD8-4631-A485-9FB94AA972B0}"/>
              </a:ext>
            </a:extLst>
          </p:cNvPr>
          <p:cNvSpPr txBox="1"/>
          <p:nvPr/>
        </p:nvSpPr>
        <p:spPr>
          <a:xfrm>
            <a:off x="6822172" y="1896401"/>
            <a:ext cx="555393" cy="276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修正</a:t>
            </a:r>
          </a:p>
        </p:txBody>
      </p: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4A86A058-C0EB-4749-AF77-33AFDFD262F2}"/>
              </a:ext>
            </a:extLst>
          </p:cNvPr>
          <p:cNvCxnSpPr/>
          <p:nvPr/>
        </p:nvCxnSpPr>
        <p:spPr>
          <a:xfrm>
            <a:off x="9802854" y="3199481"/>
            <a:ext cx="12442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F53D647D-1B2E-42DF-B622-C874C9841ADD}"/>
              </a:ext>
            </a:extLst>
          </p:cNvPr>
          <p:cNvSpPr txBox="1"/>
          <p:nvPr/>
        </p:nvSpPr>
        <p:spPr>
          <a:xfrm>
            <a:off x="1526907" y="4574599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VALID</a:t>
            </a:r>
            <a:endParaRPr kumimoji="1" lang="zh-CN" altLang="en-US" sz="800" dirty="0">
              <a:solidFill>
                <a:schemeClr val="accent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B5F0307-A338-4EA7-A5F5-83C3EC3627DB}"/>
              </a:ext>
            </a:extLst>
          </p:cNvPr>
          <p:cNvSpPr txBox="1"/>
          <p:nvPr/>
        </p:nvSpPr>
        <p:spPr>
          <a:xfrm>
            <a:off x="1509075" y="4898985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4E2EF60-926D-40CC-BE7E-86F833D1E42E}"/>
              </a:ext>
            </a:extLst>
          </p:cNvPr>
          <p:cNvSpPr txBox="1"/>
          <p:nvPr/>
        </p:nvSpPr>
        <p:spPr>
          <a:xfrm>
            <a:off x="1509075" y="5189820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344DA5E9-5BA1-4865-9497-5E0DADCB1C60}"/>
              </a:ext>
            </a:extLst>
          </p:cNvPr>
          <p:cNvSpPr txBox="1"/>
          <p:nvPr/>
        </p:nvSpPr>
        <p:spPr>
          <a:xfrm>
            <a:off x="1509076" y="5480655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5B09840-3941-495D-9B4D-2429696F2DB3}"/>
              </a:ext>
            </a:extLst>
          </p:cNvPr>
          <p:cNvSpPr txBox="1"/>
          <p:nvPr/>
        </p:nvSpPr>
        <p:spPr>
          <a:xfrm>
            <a:off x="1496631" y="5804916"/>
            <a:ext cx="545410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4597" y="5154630"/>
            <a:ext cx="614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1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直接箭头连接符 25"/>
          <p:cNvCxnSpPr>
            <a:stCxn id="7" idx="0"/>
            <a:endCxn id="158" idx="2"/>
          </p:cNvCxnSpPr>
          <p:nvPr/>
        </p:nvCxnSpPr>
        <p:spPr>
          <a:xfrm flipV="1">
            <a:off x="850806" y="4406852"/>
            <a:ext cx="1" cy="159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8F1B86EB-A080-4778-99C0-65B937193316}"/>
              </a:ext>
            </a:extLst>
          </p:cNvPr>
          <p:cNvSpPr txBox="1"/>
          <p:nvPr/>
        </p:nvSpPr>
        <p:spPr>
          <a:xfrm>
            <a:off x="578102" y="4068298"/>
            <a:ext cx="545410" cy="3385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MODEL-A1</a:t>
            </a:r>
            <a:endParaRPr kumimoji="1" lang="zh-CN" altLang="en-US" sz="8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8F1B86EB-A080-4778-99C0-65B937193316}"/>
              </a:ext>
            </a:extLst>
          </p:cNvPr>
          <p:cNvSpPr txBox="1"/>
          <p:nvPr/>
        </p:nvSpPr>
        <p:spPr>
          <a:xfrm>
            <a:off x="1526905" y="4063484"/>
            <a:ext cx="545410" cy="3385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MODEL-A5</a:t>
            </a:r>
            <a:endParaRPr kumimoji="1" lang="zh-CN" altLang="en-US" sz="8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60" name="直接箭头连接符 159"/>
          <p:cNvCxnSpPr>
            <a:stCxn id="89" idx="0"/>
            <a:endCxn id="159" idx="2"/>
          </p:cNvCxnSpPr>
          <p:nvPr/>
        </p:nvCxnSpPr>
        <p:spPr>
          <a:xfrm flipH="1" flipV="1">
            <a:off x="1799610" y="4402038"/>
            <a:ext cx="1" cy="17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文本框 160"/>
          <p:cNvSpPr txBox="1"/>
          <p:nvPr/>
        </p:nvSpPr>
        <p:spPr>
          <a:xfrm>
            <a:off x="1171192" y="4101550"/>
            <a:ext cx="3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1000" b="1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5" name="直线箭头连接符 13">
            <a:extLst>
              <a:ext uri="{FF2B5EF4-FFF2-40B4-BE49-F238E27FC236}">
                <a16:creationId xmlns:a16="http://schemas.microsoft.com/office/drawing/2014/main" id="{81C8001D-D7E5-4B6B-BB8B-998FDC1B74C0}"/>
              </a:ext>
            </a:extLst>
          </p:cNvPr>
          <p:cNvCxnSpPr>
            <a:cxnSpLocks/>
            <a:stCxn id="159" idx="0"/>
            <a:endCxn id="48" idx="2"/>
          </p:cNvCxnSpPr>
          <p:nvPr/>
        </p:nvCxnSpPr>
        <p:spPr>
          <a:xfrm flipH="1" flipV="1">
            <a:off x="1328590" y="3822232"/>
            <a:ext cx="471020" cy="2412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线箭头连接符 13">
            <a:extLst>
              <a:ext uri="{FF2B5EF4-FFF2-40B4-BE49-F238E27FC236}">
                <a16:creationId xmlns:a16="http://schemas.microsoft.com/office/drawing/2014/main" id="{81C8001D-D7E5-4B6B-BB8B-998FDC1B74C0}"/>
              </a:ext>
            </a:extLst>
          </p:cNvPr>
          <p:cNvCxnSpPr>
            <a:cxnSpLocks/>
            <a:stCxn id="161" idx="0"/>
            <a:endCxn id="48" idx="2"/>
          </p:cNvCxnSpPr>
          <p:nvPr/>
        </p:nvCxnSpPr>
        <p:spPr>
          <a:xfrm flipH="1" flipV="1">
            <a:off x="1328590" y="3822232"/>
            <a:ext cx="5322" cy="2793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文本框 170">
            <a:extLst>
              <a:ext uri="{FF2B5EF4-FFF2-40B4-BE49-F238E27FC236}">
                <a16:creationId xmlns:a16="http://schemas.microsoft.com/office/drawing/2014/main" id="{F53D647D-1B2E-42DF-B622-C874C9841ADD}"/>
              </a:ext>
            </a:extLst>
          </p:cNvPr>
          <p:cNvSpPr txBox="1"/>
          <p:nvPr/>
        </p:nvSpPr>
        <p:spPr>
          <a:xfrm>
            <a:off x="4936525" y="4548636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VALID</a:t>
            </a:r>
            <a:endParaRPr kumimoji="1" lang="zh-CN" altLang="en-US" sz="800" dirty="0">
              <a:solidFill>
                <a:schemeClr val="accent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1B5F0307-A338-4EA7-A5F5-83C3EC3627DB}"/>
              </a:ext>
            </a:extLst>
          </p:cNvPr>
          <p:cNvSpPr txBox="1"/>
          <p:nvPr/>
        </p:nvSpPr>
        <p:spPr>
          <a:xfrm>
            <a:off x="4918693" y="4873022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64E2EF60-926D-40CC-BE7E-86F833D1E42E}"/>
              </a:ext>
            </a:extLst>
          </p:cNvPr>
          <p:cNvSpPr txBox="1"/>
          <p:nvPr/>
        </p:nvSpPr>
        <p:spPr>
          <a:xfrm>
            <a:off x="4918693" y="5163857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44DA5E9-5BA1-4865-9497-5E0DADCB1C60}"/>
              </a:ext>
            </a:extLst>
          </p:cNvPr>
          <p:cNvSpPr txBox="1"/>
          <p:nvPr/>
        </p:nvSpPr>
        <p:spPr>
          <a:xfrm>
            <a:off x="4918694" y="5454692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5B09840-3941-495D-9B4D-2429696F2DB3}"/>
              </a:ext>
            </a:extLst>
          </p:cNvPr>
          <p:cNvSpPr txBox="1"/>
          <p:nvPr/>
        </p:nvSpPr>
        <p:spPr>
          <a:xfrm>
            <a:off x="4906249" y="5778953"/>
            <a:ext cx="545410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4564215" y="5128667"/>
            <a:ext cx="614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1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9" name="直接箭头连接符 178"/>
          <p:cNvCxnSpPr>
            <a:stCxn id="187" idx="0"/>
            <a:endCxn id="180" idx="2"/>
          </p:cNvCxnSpPr>
          <p:nvPr/>
        </p:nvCxnSpPr>
        <p:spPr>
          <a:xfrm flipV="1">
            <a:off x="4282005" y="4393937"/>
            <a:ext cx="0" cy="16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F1B86EB-A080-4778-99C0-65B937193316}"/>
              </a:ext>
            </a:extLst>
          </p:cNvPr>
          <p:cNvSpPr txBox="1"/>
          <p:nvPr/>
        </p:nvSpPr>
        <p:spPr>
          <a:xfrm>
            <a:off x="4009300" y="4055383"/>
            <a:ext cx="545410" cy="3385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MODEL-J1</a:t>
            </a:r>
            <a:endParaRPr kumimoji="1" lang="zh-CN" altLang="en-US" sz="8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8F1B86EB-A080-4778-99C0-65B937193316}"/>
              </a:ext>
            </a:extLst>
          </p:cNvPr>
          <p:cNvSpPr txBox="1"/>
          <p:nvPr/>
        </p:nvSpPr>
        <p:spPr>
          <a:xfrm>
            <a:off x="4936523" y="4053219"/>
            <a:ext cx="545410" cy="3385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MODEL-J5</a:t>
            </a:r>
            <a:endParaRPr kumimoji="1" lang="zh-CN" altLang="en-US" sz="8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82" name="直接箭头连接符 181"/>
          <p:cNvCxnSpPr>
            <a:stCxn id="171" idx="0"/>
            <a:endCxn id="181" idx="2"/>
          </p:cNvCxnSpPr>
          <p:nvPr/>
        </p:nvCxnSpPr>
        <p:spPr>
          <a:xfrm flipH="1" flipV="1">
            <a:off x="5209228" y="4391773"/>
            <a:ext cx="1" cy="15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本框 182"/>
          <p:cNvSpPr txBox="1"/>
          <p:nvPr/>
        </p:nvSpPr>
        <p:spPr>
          <a:xfrm>
            <a:off x="4580810" y="4075587"/>
            <a:ext cx="3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1000" b="1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4" name="直线箭头连接符 13">
            <a:extLst>
              <a:ext uri="{FF2B5EF4-FFF2-40B4-BE49-F238E27FC236}">
                <a16:creationId xmlns:a16="http://schemas.microsoft.com/office/drawing/2014/main" id="{81C8001D-D7E5-4B6B-BB8B-998FDC1B74C0}"/>
              </a:ext>
            </a:extLst>
          </p:cNvPr>
          <p:cNvCxnSpPr>
            <a:cxnSpLocks/>
            <a:stCxn id="181" idx="0"/>
            <a:endCxn id="186" idx="2"/>
          </p:cNvCxnSpPr>
          <p:nvPr/>
        </p:nvCxnSpPr>
        <p:spPr>
          <a:xfrm flipH="1" flipV="1">
            <a:off x="4746949" y="3816287"/>
            <a:ext cx="462279" cy="2369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线箭头连接符 13">
            <a:extLst>
              <a:ext uri="{FF2B5EF4-FFF2-40B4-BE49-F238E27FC236}">
                <a16:creationId xmlns:a16="http://schemas.microsoft.com/office/drawing/2014/main" id="{81C8001D-D7E5-4B6B-BB8B-998FDC1B74C0}"/>
              </a:ext>
            </a:extLst>
          </p:cNvPr>
          <p:cNvCxnSpPr>
            <a:cxnSpLocks/>
            <a:stCxn id="183" idx="0"/>
            <a:endCxn id="186" idx="2"/>
          </p:cNvCxnSpPr>
          <p:nvPr/>
        </p:nvCxnSpPr>
        <p:spPr>
          <a:xfrm flipV="1">
            <a:off x="4743530" y="3816287"/>
            <a:ext cx="3419" cy="2593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48AC362-F28B-428A-A041-BD9EC1F75AD5}"/>
              </a:ext>
            </a:extLst>
          </p:cNvPr>
          <p:cNvSpPr txBox="1"/>
          <p:nvPr/>
        </p:nvSpPr>
        <p:spPr>
          <a:xfrm>
            <a:off x="4201539" y="3539288"/>
            <a:ext cx="1090820" cy="276999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TEST</a:t>
            </a:r>
            <a:endParaRPr kumimoji="1" lang="zh-CN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F53D647D-1B2E-42DF-B622-C874C9841ADD}"/>
              </a:ext>
            </a:extLst>
          </p:cNvPr>
          <p:cNvSpPr txBox="1"/>
          <p:nvPr/>
        </p:nvSpPr>
        <p:spPr>
          <a:xfrm>
            <a:off x="4009301" y="4561150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1B5F0307-A338-4EA7-A5F5-83C3EC3627DB}"/>
              </a:ext>
            </a:extLst>
          </p:cNvPr>
          <p:cNvSpPr txBox="1"/>
          <p:nvPr/>
        </p:nvSpPr>
        <p:spPr>
          <a:xfrm>
            <a:off x="4001709" y="4881856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64E2EF60-926D-40CC-BE7E-86F833D1E42E}"/>
              </a:ext>
            </a:extLst>
          </p:cNvPr>
          <p:cNvSpPr txBox="1"/>
          <p:nvPr/>
        </p:nvSpPr>
        <p:spPr>
          <a:xfrm>
            <a:off x="4009301" y="5188974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344DA5E9-5BA1-4865-9497-5E0DADCB1C60}"/>
              </a:ext>
            </a:extLst>
          </p:cNvPr>
          <p:cNvSpPr txBox="1"/>
          <p:nvPr/>
        </p:nvSpPr>
        <p:spPr>
          <a:xfrm>
            <a:off x="4009301" y="5477051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45B09840-3941-495D-9B4D-2429696F2DB3}"/>
              </a:ext>
            </a:extLst>
          </p:cNvPr>
          <p:cNvSpPr txBox="1"/>
          <p:nvPr/>
        </p:nvSpPr>
        <p:spPr>
          <a:xfrm>
            <a:off x="4009301" y="5786821"/>
            <a:ext cx="545410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VALID</a:t>
            </a:r>
            <a:endParaRPr kumimoji="1" lang="zh-CN" altLang="en-US" sz="800" dirty="0">
              <a:solidFill>
                <a:schemeClr val="accent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92" name="直线箭头连接符 13">
            <a:extLst>
              <a:ext uri="{FF2B5EF4-FFF2-40B4-BE49-F238E27FC236}">
                <a16:creationId xmlns:a16="http://schemas.microsoft.com/office/drawing/2014/main" id="{81C8001D-D7E5-4B6B-BB8B-998FDC1B74C0}"/>
              </a:ext>
            </a:extLst>
          </p:cNvPr>
          <p:cNvCxnSpPr>
            <a:cxnSpLocks/>
            <a:stCxn id="180" idx="0"/>
            <a:endCxn id="186" idx="2"/>
          </p:cNvCxnSpPr>
          <p:nvPr/>
        </p:nvCxnSpPr>
        <p:spPr>
          <a:xfrm flipV="1">
            <a:off x="4282005" y="3816287"/>
            <a:ext cx="464944" cy="23909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839961" y="498957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6A4D187E-9844-4A86-86CD-71434CF732EA}"/>
              </a:ext>
            </a:extLst>
          </p:cNvPr>
          <p:cNvSpPr/>
          <p:nvPr/>
        </p:nvSpPr>
        <p:spPr>
          <a:xfrm>
            <a:off x="3876341" y="4481156"/>
            <a:ext cx="1722754" cy="16156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2794496" y="346088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zh-CN" dirty="0">
                <a:solidFill>
                  <a:schemeClr val="accent4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F53D647D-1B2E-42DF-B622-C874C9841ADD}"/>
              </a:ext>
            </a:extLst>
          </p:cNvPr>
          <p:cNvSpPr txBox="1"/>
          <p:nvPr/>
        </p:nvSpPr>
        <p:spPr>
          <a:xfrm>
            <a:off x="8046046" y="4535753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VALID</a:t>
            </a:r>
            <a:endParaRPr kumimoji="1" lang="zh-CN" altLang="en-US" sz="800" dirty="0">
              <a:solidFill>
                <a:schemeClr val="accent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1B5F0307-A338-4EA7-A5F5-83C3EC3627DB}"/>
              </a:ext>
            </a:extLst>
          </p:cNvPr>
          <p:cNvSpPr txBox="1"/>
          <p:nvPr/>
        </p:nvSpPr>
        <p:spPr>
          <a:xfrm>
            <a:off x="8028214" y="4860139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4E2EF60-926D-40CC-BE7E-86F833D1E42E}"/>
              </a:ext>
            </a:extLst>
          </p:cNvPr>
          <p:cNvSpPr txBox="1"/>
          <p:nvPr/>
        </p:nvSpPr>
        <p:spPr>
          <a:xfrm>
            <a:off x="8028214" y="5150974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344DA5E9-5BA1-4865-9497-5E0DADCB1C60}"/>
              </a:ext>
            </a:extLst>
          </p:cNvPr>
          <p:cNvSpPr txBox="1"/>
          <p:nvPr/>
        </p:nvSpPr>
        <p:spPr>
          <a:xfrm>
            <a:off x="8028215" y="5441809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45B09840-3941-495D-9B4D-2429696F2DB3}"/>
              </a:ext>
            </a:extLst>
          </p:cNvPr>
          <p:cNvSpPr txBox="1"/>
          <p:nvPr/>
        </p:nvSpPr>
        <p:spPr>
          <a:xfrm>
            <a:off x="8015770" y="5766070"/>
            <a:ext cx="545410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7673736" y="5115784"/>
            <a:ext cx="614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1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7" name="直接箭头连接符 216"/>
          <p:cNvCxnSpPr>
            <a:stCxn id="225" idx="0"/>
            <a:endCxn id="218" idx="2"/>
          </p:cNvCxnSpPr>
          <p:nvPr/>
        </p:nvCxnSpPr>
        <p:spPr>
          <a:xfrm flipV="1">
            <a:off x="7391526" y="4381054"/>
            <a:ext cx="0" cy="16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文本框 217">
            <a:extLst>
              <a:ext uri="{FF2B5EF4-FFF2-40B4-BE49-F238E27FC236}">
                <a16:creationId xmlns:a16="http://schemas.microsoft.com/office/drawing/2014/main" id="{8F1B86EB-A080-4778-99C0-65B937193316}"/>
              </a:ext>
            </a:extLst>
          </p:cNvPr>
          <p:cNvSpPr txBox="1"/>
          <p:nvPr/>
        </p:nvSpPr>
        <p:spPr>
          <a:xfrm>
            <a:off x="7118821" y="4042500"/>
            <a:ext cx="545410" cy="3385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MODEL-K1</a:t>
            </a:r>
            <a:endParaRPr kumimoji="1" lang="zh-CN" altLang="en-US" sz="8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8F1B86EB-A080-4778-99C0-65B937193316}"/>
              </a:ext>
            </a:extLst>
          </p:cNvPr>
          <p:cNvSpPr txBox="1"/>
          <p:nvPr/>
        </p:nvSpPr>
        <p:spPr>
          <a:xfrm>
            <a:off x="8046044" y="4040336"/>
            <a:ext cx="545410" cy="3385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MODEL-K5</a:t>
            </a:r>
            <a:endParaRPr kumimoji="1" lang="zh-CN" altLang="en-US" sz="8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20" name="直接箭头连接符 219"/>
          <p:cNvCxnSpPr>
            <a:stCxn id="211" idx="0"/>
            <a:endCxn id="219" idx="2"/>
          </p:cNvCxnSpPr>
          <p:nvPr/>
        </p:nvCxnSpPr>
        <p:spPr>
          <a:xfrm flipH="1" flipV="1">
            <a:off x="8318749" y="4378890"/>
            <a:ext cx="1" cy="15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本框 220"/>
          <p:cNvSpPr txBox="1"/>
          <p:nvPr/>
        </p:nvSpPr>
        <p:spPr>
          <a:xfrm>
            <a:off x="7690331" y="4062704"/>
            <a:ext cx="3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1000" b="1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2" name="直线箭头连接符 13">
            <a:extLst>
              <a:ext uri="{FF2B5EF4-FFF2-40B4-BE49-F238E27FC236}">
                <a16:creationId xmlns:a16="http://schemas.microsoft.com/office/drawing/2014/main" id="{81C8001D-D7E5-4B6B-BB8B-998FDC1B74C0}"/>
              </a:ext>
            </a:extLst>
          </p:cNvPr>
          <p:cNvCxnSpPr>
            <a:cxnSpLocks/>
            <a:stCxn id="219" idx="0"/>
            <a:endCxn id="224" idx="2"/>
          </p:cNvCxnSpPr>
          <p:nvPr/>
        </p:nvCxnSpPr>
        <p:spPr>
          <a:xfrm flipH="1" flipV="1">
            <a:off x="7837322" y="3677787"/>
            <a:ext cx="481427" cy="36254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线箭头连接符 13">
            <a:extLst>
              <a:ext uri="{FF2B5EF4-FFF2-40B4-BE49-F238E27FC236}">
                <a16:creationId xmlns:a16="http://schemas.microsoft.com/office/drawing/2014/main" id="{81C8001D-D7E5-4B6B-BB8B-998FDC1B74C0}"/>
              </a:ext>
            </a:extLst>
          </p:cNvPr>
          <p:cNvCxnSpPr>
            <a:cxnSpLocks/>
            <a:stCxn id="221" idx="0"/>
            <a:endCxn id="224" idx="2"/>
          </p:cNvCxnSpPr>
          <p:nvPr/>
        </p:nvCxnSpPr>
        <p:spPr>
          <a:xfrm flipH="1" flipV="1">
            <a:off x="7837322" y="3677787"/>
            <a:ext cx="15729" cy="3849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文本框 223">
            <a:extLst>
              <a:ext uri="{FF2B5EF4-FFF2-40B4-BE49-F238E27FC236}">
                <a16:creationId xmlns:a16="http://schemas.microsoft.com/office/drawing/2014/main" id="{548AC362-F28B-428A-A041-BD9EC1F75AD5}"/>
              </a:ext>
            </a:extLst>
          </p:cNvPr>
          <p:cNvSpPr txBox="1"/>
          <p:nvPr/>
        </p:nvSpPr>
        <p:spPr>
          <a:xfrm>
            <a:off x="7291912" y="3400788"/>
            <a:ext cx="1090820" cy="276999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TEST</a:t>
            </a:r>
            <a:endParaRPr kumimoji="1" lang="zh-CN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F53D647D-1B2E-42DF-B622-C874C9841ADD}"/>
              </a:ext>
            </a:extLst>
          </p:cNvPr>
          <p:cNvSpPr txBox="1"/>
          <p:nvPr/>
        </p:nvSpPr>
        <p:spPr>
          <a:xfrm>
            <a:off x="7118822" y="4548267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1B5F0307-A338-4EA7-A5F5-83C3EC3627DB}"/>
              </a:ext>
            </a:extLst>
          </p:cNvPr>
          <p:cNvSpPr txBox="1"/>
          <p:nvPr/>
        </p:nvSpPr>
        <p:spPr>
          <a:xfrm>
            <a:off x="7111230" y="4868973"/>
            <a:ext cx="545408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64E2EF60-926D-40CC-BE7E-86F833D1E42E}"/>
              </a:ext>
            </a:extLst>
          </p:cNvPr>
          <p:cNvSpPr txBox="1"/>
          <p:nvPr/>
        </p:nvSpPr>
        <p:spPr>
          <a:xfrm>
            <a:off x="7118822" y="5176091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344DA5E9-5BA1-4865-9497-5E0DADCB1C60}"/>
              </a:ext>
            </a:extLst>
          </p:cNvPr>
          <p:cNvSpPr txBox="1"/>
          <p:nvPr/>
        </p:nvSpPr>
        <p:spPr>
          <a:xfrm>
            <a:off x="7118822" y="5464168"/>
            <a:ext cx="545409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TRAIN</a:t>
            </a:r>
            <a:endParaRPr kumimoji="1" lang="zh-CN" altLang="en-US" sz="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45B09840-3941-495D-9B4D-2429696F2DB3}"/>
              </a:ext>
            </a:extLst>
          </p:cNvPr>
          <p:cNvSpPr txBox="1"/>
          <p:nvPr/>
        </p:nvSpPr>
        <p:spPr>
          <a:xfrm>
            <a:off x="7118822" y="5773938"/>
            <a:ext cx="545410" cy="2154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VALID</a:t>
            </a:r>
            <a:endParaRPr kumimoji="1" lang="zh-CN" altLang="en-US" sz="800" dirty="0">
              <a:solidFill>
                <a:schemeClr val="accent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30" name="直线箭头连接符 13">
            <a:extLst>
              <a:ext uri="{FF2B5EF4-FFF2-40B4-BE49-F238E27FC236}">
                <a16:creationId xmlns:a16="http://schemas.microsoft.com/office/drawing/2014/main" id="{81C8001D-D7E5-4B6B-BB8B-998FDC1B74C0}"/>
              </a:ext>
            </a:extLst>
          </p:cNvPr>
          <p:cNvCxnSpPr>
            <a:cxnSpLocks/>
            <a:stCxn id="218" idx="0"/>
            <a:endCxn id="224" idx="2"/>
          </p:cNvCxnSpPr>
          <p:nvPr/>
        </p:nvCxnSpPr>
        <p:spPr>
          <a:xfrm flipV="1">
            <a:off x="7391526" y="3677787"/>
            <a:ext cx="445796" cy="3647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矩形 230">
            <a:extLst>
              <a:ext uri="{FF2B5EF4-FFF2-40B4-BE49-F238E27FC236}">
                <a16:creationId xmlns:a16="http://schemas.microsoft.com/office/drawing/2014/main" id="{6A4D187E-9844-4A86-86CD-71434CF732EA}"/>
              </a:ext>
            </a:extLst>
          </p:cNvPr>
          <p:cNvSpPr/>
          <p:nvPr/>
        </p:nvSpPr>
        <p:spPr>
          <a:xfrm>
            <a:off x="6991673" y="4469926"/>
            <a:ext cx="1722754" cy="16156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"/>
    </mc:Choice>
    <mc:Fallback xmlns="">
      <p:transition spd="slow" advTm="52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E819BF90-BE5F-4C90-9694-EE2CD77AC630}"/>
              </a:ext>
            </a:extLst>
          </p:cNvPr>
          <p:cNvSpPr/>
          <p:nvPr/>
        </p:nvSpPr>
        <p:spPr>
          <a:xfrm>
            <a:off x="0" y="1319757"/>
            <a:ext cx="12192000" cy="4881345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370802" y="916057"/>
            <a:ext cx="44230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基于模型融合的主题多标签分类</a:t>
            </a:r>
          </a:p>
        </p:txBody>
      </p:sp>
      <p:sp>
        <p:nvSpPr>
          <p:cNvPr id="3" name="矩形 2"/>
          <p:cNvSpPr/>
          <p:nvPr/>
        </p:nvSpPr>
        <p:spPr>
          <a:xfrm>
            <a:off x="519605" y="3263022"/>
            <a:ext cx="969255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文本数据</a:t>
            </a:r>
          </a:p>
        </p:txBody>
      </p:sp>
      <p:sp>
        <p:nvSpPr>
          <p:cNvPr id="7" name="矩形 6"/>
          <p:cNvSpPr/>
          <p:nvPr/>
        </p:nvSpPr>
        <p:spPr>
          <a:xfrm>
            <a:off x="1943579" y="1716468"/>
            <a:ext cx="590874" cy="229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动力</a:t>
            </a:r>
          </a:p>
        </p:txBody>
      </p:sp>
      <p:sp>
        <p:nvSpPr>
          <p:cNvPr id="19" name="矩形 18"/>
          <p:cNvSpPr/>
          <p:nvPr/>
        </p:nvSpPr>
        <p:spPr>
          <a:xfrm>
            <a:off x="2537881" y="1467743"/>
            <a:ext cx="1185971" cy="221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主题为动力</a:t>
            </a:r>
          </a:p>
        </p:txBody>
      </p:sp>
      <p:sp>
        <p:nvSpPr>
          <p:cNvPr id="20" name="矩形 19"/>
          <p:cNvSpPr/>
          <p:nvPr/>
        </p:nvSpPr>
        <p:spPr>
          <a:xfrm>
            <a:off x="2539155" y="1991676"/>
            <a:ext cx="1373586" cy="211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主题不为动力</a:t>
            </a:r>
          </a:p>
        </p:txBody>
      </p:sp>
      <p:sp>
        <p:nvSpPr>
          <p:cNvPr id="24" name="矩形 23"/>
          <p:cNvSpPr/>
          <p:nvPr/>
        </p:nvSpPr>
        <p:spPr>
          <a:xfrm>
            <a:off x="1842995" y="2589211"/>
            <a:ext cx="792910" cy="22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安全性</a:t>
            </a:r>
          </a:p>
        </p:txBody>
      </p:sp>
      <p:sp>
        <p:nvSpPr>
          <p:cNvPr id="25" name="矩形 24"/>
          <p:cNvSpPr/>
          <p:nvPr/>
        </p:nvSpPr>
        <p:spPr>
          <a:xfrm>
            <a:off x="1894268" y="3882475"/>
            <a:ext cx="728821" cy="22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舒适性</a:t>
            </a:r>
          </a:p>
        </p:txBody>
      </p:sp>
      <p:sp>
        <p:nvSpPr>
          <p:cNvPr id="26" name="矩形 25"/>
          <p:cNvSpPr/>
          <p:nvPr/>
        </p:nvSpPr>
        <p:spPr>
          <a:xfrm>
            <a:off x="1972791" y="4921649"/>
            <a:ext cx="605033" cy="22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外观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010693" y="3289150"/>
            <a:ext cx="492443" cy="3231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490471" y="3594315"/>
            <a:ext cx="1490352" cy="22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主题为舒适性</a:t>
            </a:r>
          </a:p>
        </p:txBody>
      </p:sp>
      <p:sp>
        <p:nvSpPr>
          <p:cNvPr id="57" name="矩形 56"/>
          <p:cNvSpPr/>
          <p:nvPr/>
        </p:nvSpPr>
        <p:spPr>
          <a:xfrm>
            <a:off x="2604458" y="4146291"/>
            <a:ext cx="1490352" cy="230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主题不为舒适性</a:t>
            </a:r>
          </a:p>
        </p:txBody>
      </p:sp>
      <p:sp>
        <p:nvSpPr>
          <p:cNvPr id="63" name="矩形 62"/>
          <p:cNvSpPr/>
          <p:nvPr/>
        </p:nvSpPr>
        <p:spPr>
          <a:xfrm>
            <a:off x="2549587" y="4660175"/>
            <a:ext cx="1227397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主题为外观</a:t>
            </a:r>
          </a:p>
        </p:txBody>
      </p:sp>
      <p:sp>
        <p:nvSpPr>
          <p:cNvPr id="64" name="矩形 63"/>
          <p:cNvSpPr/>
          <p:nvPr/>
        </p:nvSpPr>
        <p:spPr>
          <a:xfrm>
            <a:off x="2562934" y="5175739"/>
            <a:ext cx="1378447" cy="213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主题不为外观</a:t>
            </a:r>
          </a:p>
        </p:txBody>
      </p:sp>
      <p:sp>
        <p:nvSpPr>
          <p:cNvPr id="77" name="矩形 76"/>
          <p:cNvSpPr/>
          <p:nvPr/>
        </p:nvSpPr>
        <p:spPr>
          <a:xfrm>
            <a:off x="2497696" y="2325267"/>
            <a:ext cx="1475216" cy="263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主题为安全性</a:t>
            </a:r>
          </a:p>
        </p:txBody>
      </p:sp>
      <p:sp>
        <p:nvSpPr>
          <p:cNvPr id="78" name="矩形 77"/>
          <p:cNvSpPr/>
          <p:nvPr/>
        </p:nvSpPr>
        <p:spPr>
          <a:xfrm>
            <a:off x="2467962" y="2867887"/>
            <a:ext cx="1747048" cy="208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主题不为安全性</a:t>
            </a:r>
          </a:p>
        </p:txBody>
      </p:sp>
      <p:sp>
        <p:nvSpPr>
          <p:cNvPr id="83" name="右大括号 82"/>
          <p:cNvSpPr/>
          <p:nvPr/>
        </p:nvSpPr>
        <p:spPr>
          <a:xfrm>
            <a:off x="3819024" y="1582262"/>
            <a:ext cx="469557" cy="3693475"/>
          </a:xfrm>
          <a:prstGeom prst="rightBrace">
            <a:avLst/>
          </a:prstGeom>
          <a:noFill/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266849" y="3306041"/>
            <a:ext cx="1580224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多标签主题数据</a:t>
            </a:r>
          </a:p>
        </p:txBody>
      </p:sp>
      <p:sp>
        <p:nvSpPr>
          <p:cNvPr id="86" name="矩形 85"/>
          <p:cNvSpPr/>
          <p:nvPr/>
        </p:nvSpPr>
        <p:spPr>
          <a:xfrm>
            <a:off x="6112610" y="4009738"/>
            <a:ext cx="1826832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SVC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的多标签主题数据</a:t>
            </a:r>
          </a:p>
        </p:txBody>
      </p:sp>
      <p:sp>
        <p:nvSpPr>
          <p:cNvPr id="87" name="矩形 86"/>
          <p:cNvSpPr/>
          <p:nvPr/>
        </p:nvSpPr>
        <p:spPr>
          <a:xfrm>
            <a:off x="6112610" y="2683263"/>
            <a:ext cx="1826832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XGB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的多标签主题数据</a:t>
            </a:r>
          </a:p>
        </p:txBody>
      </p:sp>
      <p:sp>
        <p:nvSpPr>
          <p:cNvPr id="88" name="左大括号 87"/>
          <p:cNvSpPr/>
          <p:nvPr/>
        </p:nvSpPr>
        <p:spPr>
          <a:xfrm>
            <a:off x="5818546" y="2767609"/>
            <a:ext cx="142613" cy="139685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3" name="上箭头 92"/>
          <p:cNvSpPr/>
          <p:nvPr/>
        </p:nvSpPr>
        <p:spPr>
          <a:xfrm>
            <a:off x="6936832" y="3211910"/>
            <a:ext cx="203886" cy="542285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7140718" y="3305732"/>
            <a:ext cx="281448" cy="382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修正</a:t>
            </a:r>
          </a:p>
        </p:txBody>
      </p:sp>
      <p:sp>
        <p:nvSpPr>
          <p:cNvPr id="95" name="加号 94"/>
          <p:cNvSpPr/>
          <p:nvPr/>
        </p:nvSpPr>
        <p:spPr>
          <a:xfrm>
            <a:off x="8308127" y="3294768"/>
            <a:ext cx="284205" cy="304352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8612761" y="3255526"/>
            <a:ext cx="1208085" cy="382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规则模板</a:t>
            </a:r>
          </a:p>
        </p:txBody>
      </p:sp>
      <p:sp>
        <p:nvSpPr>
          <p:cNvPr id="97" name="等号 96"/>
          <p:cNvSpPr/>
          <p:nvPr/>
        </p:nvSpPr>
        <p:spPr>
          <a:xfrm>
            <a:off x="9992402" y="3389344"/>
            <a:ext cx="333633" cy="153383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10396926" y="3273652"/>
            <a:ext cx="1208085" cy="382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预测结果</a:t>
            </a:r>
          </a:p>
        </p:txBody>
      </p:sp>
      <p:sp>
        <p:nvSpPr>
          <p:cNvPr id="116" name="左大括号 115"/>
          <p:cNvSpPr/>
          <p:nvPr/>
        </p:nvSpPr>
        <p:spPr>
          <a:xfrm>
            <a:off x="1495278" y="1764839"/>
            <a:ext cx="305946" cy="3269469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9" name="左大括号 118"/>
          <p:cNvSpPr/>
          <p:nvPr/>
        </p:nvSpPr>
        <p:spPr>
          <a:xfrm>
            <a:off x="2571894" y="1592819"/>
            <a:ext cx="45719" cy="54821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0" name="左大括号 119"/>
          <p:cNvSpPr/>
          <p:nvPr/>
        </p:nvSpPr>
        <p:spPr>
          <a:xfrm>
            <a:off x="2581849" y="2456860"/>
            <a:ext cx="45719" cy="54821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1" name="左大括号 120"/>
          <p:cNvSpPr/>
          <p:nvPr/>
        </p:nvSpPr>
        <p:spPr>
          <a:xfrm>
            <a:off x="2604975" y="3734159"/>
            <a:ext cx="45719" cy="54821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2" name="左大括号 121"/>
          <p:cNvSpPr/>
          <p:nvPr/>
        </p:nvSpPr>
        <p:spPr>
          <a:xfrm>
            <a:off x="2594495" y="4773252"/>
            <a:ext cx="45719" cy="54821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7F17E88-9C4A-42B0-B8CC-B0A6C8FDE179}"/>
              </a:ext>
            </a:extLst>
          </p:cNvPr>
          <p:cNvSpPr/>
          <p:nvPr/>
        </p:nvSpPr>
        <p:spPr>
          <a:xfrm>
            <a:off x="546537" y="5805390"/>
            <a:ext cx="948741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文本数据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BF19B8-EF41-4E84-819C-2C0EFA4335CE}"/>
              </a:ext>
            </a:extLst>
          </p:cNvPr>
          <p:cNvSpPr/>
          <p:nvPr/>
        </p:nvSpPr>
        <p:spPr>
          <a:xfrm>
            <a:off x="1585217" y="5808698"/>
            <a:ext cx="2703364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动力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安全性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/…/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舒适性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外观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9391CD9-9305-4041-8751-570A5539BB6E}"/>
              </a:ext>
            </a:extLst>
          </p:cNvPr>
          <p:cNvCxnSpPr/>
          <p:nvPr/>
        </p:nvCxnSpPr>
        <p:spPr>
          <a:xfrm>
            <a:off x="1387365" y="5940459"/>
            <a:ext cx="41385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3002122-6958-4871-B631-27C01AB87CA5}"/>
              </a:ext>
            </a:extLst>
          </p:cNvPr>
          <p:cNvSpPr/>
          <p:nvPr/>
        </p:nvSpPr>
        <p:spPr>
          <a:xfrm>
            <a:off x="4380935" y="5822723"/>
            <a:ext cx="1580224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多</a:t>
            </a:r>
            <a:r>
              <a:rPr lang="zh-CN" alt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分类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主题数据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19C4F7F-F920-45CB-B60E-BA13BABD0440}"/>
              </a:ext>
            </a:extLst>
          </p:cNvPr>
          <p:cNvCxnSpPr/>
          <p:nvPr/>
        </p:nvCxnSpPr>
        <p:spPr>
          <a:xfrm>
            <a:off x="4094810" y="5950721"/>
            <a:ext cx="41385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上箭头 92">
            <a:extLst>
              <a:ext uri="{FF2B5EF4-FFF2-40B4-BE49-F238E27FC236}">
                <a16:creationId xmlns:a16="http://schemas.microsoft.com/office/drawing/2014/main" id="{ED7F1109-8784-4300-97B5-228490637062}"/>
              </a:ext>
            </a:extLst>
          </p:cNvPr>
          <p:cNvSpPr/>
          <p:nvPr/>
        </p:nvSpPr>
        <p:spPr>
          <a:xfrm>
            <a:off x="4961605" y="3946406"/>
            <a:ext cx="203886" cy="1591837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4" name="圆角矩形 93">
            <a:extLst>
              <a:ext uri="{FF2B5EF4-FFF2-40B4-BE49-F238E27FC236}">
                <a16:creationId xmlns:a16="http://schemas.microsoft.com/office/drawing/2014/main" id="{29F5A413-9DB1-4BFD-A49D-FEE19E29A0FE}"/>
              </a:ext>
            </a:extLst>
          </p:cNvPr>
          <p:cNvSpPr/>
          <p:nvPr/>
        </p:nvSpPr>
        <p:spPr>
          <a:xfrm>
            <a:off x="5216878" y="4502504"/>
            <a:ext cx="281448" cy="382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修正</a:t>
            </a:r>
          </a:p>
        </p:txBody>
      </p:sp>
    </p:spTree>
    <p:extLst>
      <p:ext uri="{BB962C8B-B14F-4D97-AF65-F5344CB8AC3E}">
        <p14:creationId xmlns:p14="http://schemas.microsoft.com/office/powerpoint/2010/main" val="1714739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7B8E8F1-4D73-4FA3-8551-9BCBCFA6FC2D}"/>
              </a:ext>
            </a:extLst>
          </p:cNvPr>
          <p:cNvSpPr/>
          <p:nvPr/>
        </p:nvSpPr>
        <p:spPr>
          <a:xfrm>
            <a:off x="0" y="1573678"/>
            <a:ext cx="12192000" cy="4278384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822AB4-9FD8-4CD8-8985-93740E631EAB}"/>
              </a:ext>
            </a:extLst>
          </p:cNvPr>
          <p:cNvSpPr/>
          <p:nvPr/>
        </p:nvSpPr>
        <p:spPr>
          <a:xfrm>
            <a:off x="370802" y="916057"/>
            <a:ext cx="44230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基于模型融合的主题多标签分类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E7B2A8E-6C31-4787-8746-85E2BE172175}"/>
              </a:ext>
            </a:extLst>
          </p:cNvPr>
          <p:cNvSpPr txBox="1"/>
          <p:nvPr/>
        </p:nvSpPr>
        <p:spPr>
          <a:xfrm>
            <a:off x="616207" y="1775106"/>
            <a:ext cx="4492806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u"/>
              <a:defRPr/>
            </a:pPr>
            <a:r>
              <a:rPr kumimoji="1" lang="zh-CN" altLang="en-US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规则后处理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8B1B673-C792-4A48-9A94-11A4393A7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879512"/>
              </p:ext>
            </p:extLst>
          </p:nvPr>
        </p:nvGraphicFramePr>
        <p:xfrm>
          <a:off x="1269999" y="2723833"/>
          <a:ext cx="9252858" cy="1722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18744">
                  <a:extLst>
                    <a:ext uri="{9D8B030D-6E8A-4147-A177-3AD203B41FA5}">
                      <a16:colId xmlns:a16="http://schemas.microsoft.com/office/drawing/2014/main" val="4140408189"/>
                    </a:ext>
                  </a:extLst>
                </a:gridCol>
                <a:gridCol w="4434114">
                  <a:extLst>
                    <a:ext uri="{9D8B030D-6E8A-4147-A177-3AD203B41FA5}">
                      <a16:colId xmlns:a16="http://schemas.microsoft.com/office/drawing/2014/main" val="37854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jieba.analyse.textrank</a:t>
                      </a:r>
                      <a:r>
                        <a:rPr lang="en-US" altLang="zh-C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8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extract_keywords</a:t>
                      </a:r>
                      <a:endParaRPr lang="en-US" altLang="zh-CN" sz="18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提取 主题关键词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配置：仪表盘、记录仪、中控、中控导航机</a:t>
                      </a:r>
                      <a:endParaRPr kumimoji="1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1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制定规则模板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主题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81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形成规则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1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仪表盘</a:t>
                      </a:r>
                      <a:r>
                        <a:rPr kumimoji="1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kumimoji="1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记录仪</a:t>
                      </a:r>
                      <a:r>
                        <a:rPr kumimoji="1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kumimoji="1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中控</a:t>
                      </a:r>
                      <a:r>
                        <a:rPr kumimoji="1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kumimoji="1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中控导航机</a:t>
                      </a:r>
                      <a:r>
                        <a:rPr kumimoji="1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34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结果修正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匹配到：修改主题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24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90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81B555B7-A855-4BF4-ACB0-D9E81A39E2CA}"/>
              </a:ext>
            </a:extLst>
          </p:cNvPr>
          <p:cNvSpPr/>
          <p:nvPr/>
        </p:nvSpPr>
        <p:spPr>
          <a:xfrm>
            <a:off x="0" y="1573678"/>
            <a:ext cx="12192000" cy="4890184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465848" y="931561"/>
            <a:ext cx="51603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kumimoji="1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XGBoost</a:t>
            </a:r>
            <a:r>
              <a:rPr kumimoji="1" lang="zh-CN" altLang="en-US" sz="22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与规则模板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的情感多分类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5357" y="2166335"/>
            <a:ext cx="2070264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带有主题的文本数据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5425974" y="1774168"/>
            <a:ext cx="1543966" cy="382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规则</a:t>
            </a:r>
            <a:r>
              <a:rPr lang="zh-CN" altLang="en-US" sz="16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后处理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717666" y="2106650"/>
            <a:ext cx="1543967" cy="382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情感预测结果</a:t>
            </a:r>
          </a:p>
        </p:txBody>
      </p:sp>
      <p:sp>
        <p:nvSpPr>
          <p:cNvPr id="36" name="矩形 35"/>
          <p:cNvSpPr/>
          <p:nvPr/>
        </p:nvSpPr>
        <p:spPr>
          <a:xfrm>
            <a:off x="3402823" y="1943107"/>
            <a:ext cx="1131412" cy="27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XGB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3425621" y="2216212"/>
            <a:ext cx="1108614" cy="1733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536012" y="2088867"/>
            <a:ext cx="1071263" cy="382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中间结果</a:t>
            </a:r>
          </a:p>
        </p:txBody>
      </p:sp>
      <p:sp>
        <p:nvSpPr>
          <p:cNvPr id="47" name="加号 46"/>
          <p:cNvSpPr/>
          <p:nvPr/>
        </p:nvSpPr>
        <p:spPr>
          <a:xfrm>
            <a:off x="4742439" y="3399440"/>
            <a:ext cx="284205" cy="304352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182641" y="3674659"/>
            <a:ext cx="2891762" cy="7430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安全性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很好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|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不错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|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非常棒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357674" y="4664360"/>
            <a:ext cx="3476651" cy="160539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1" lang="zh-CN" altLang="en-US" sz="1400" i="1" dirty="0">
                <a:solidFill>
                  <a:srgbClr val="00B0F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例如：</a:t>
            </a:r>
            <a:endParaRPr kumimoji="1" lang="en-US" altLang="zh-CN" sz="1400" b="0" i="1" u="none" strike="noStrike" kern="1200" cap="none" spc="0" normalizeH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kumimoji="1" lang="en-US" altLang="zh-CN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Pos:</a:t>
            </a:r>
          </a:p>
          <a:p>
            <a:pPr lvl="1" algn="just">
              <a:lnSpc>
                <a:spcPct val="150000"/>
              </a:lnSpc>
              <a:defRPr/>
            </a:pPr>
            <a:r>
              <a:rPr kumimoji="1" lang="en-US" altLang="zh-CN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Template: [ ‘(#topic)(#sent)’ ]</a:t>
            </a:r>
          </a:p>
          <a:p>
            <a:pPr lvl="1" algn="just">
              <a:lnSpc>
                <a:spcPct val="150000"/>
              </a:lnSpc>
              <a:defRPr/>
            </a:pPr>
            <a:r>
              <a:rPr kumimoji="1" lang="en-US" altLang="zh-CN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Topic: [  ‘</a:t>
            </a:r>
            <a:r>
              <a:rPr kumimoji="1" lang="zh-CN" altLang="en-US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安全性’</a:t>
            </a:r>
            <a:r>
              <a:rPr kumimoji="1" lang="en-US" altLang="zh-CN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]</a:t>
            </a:r>
          </a:p>
          <a:p>
            <a:pPr lvl="1" algn="just">
              <a:lnSpc>
                <a:spcPct val="150000"/>
              </a:lnSpc>
              <a:defRPr/>
            </a:pPr>
            <a:r>
              <a:rPr kumimoji="1" lang="en-US" altLang="zh-CN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Sent: [ ‘</a:t>
            </a:r>
            <a:r>
              <a:rPr kumimoji="1" lang="zh-CN" altLang="en-US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很好</a:t>
            </a:r>
            <a:r>
              <a:rPr kumimoji="1" lang="en-US" altLang="zh-CN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不错</a:t>
            </a:r>
            <a:r>
              <a:rPr kumimoji="1" lang="en-US" altLang="zh-CN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</a:t>
            </a:r>
            <a:r>
              <a:rPr kumimoji="1" lang="zh-CN" altLang="en-US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非常棒’</a:t>
            </a:r>
            <a:r>
              <a:rPr kumimoji="1" lang="en-US" altLang="zh-CN" sz="1400" b="0" i="1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141A44-1123-4772-8DFD-EC2970756060}"/>
              </a:ext>
            </a:extLst>
          </p:cNvPr>
          <p:cNvSpPr txBox="1"/>
          <p:nvPr/>
        </p:nvSpPr>
        <p:spPr>
          <a:xfrm>
            <a:off x="4545028" y="2128109"/>
            <a:ext cx="1081207" cy="38283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3074987" y="3779119"/>
            <a:ext cx="1348928" cy="382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#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主题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#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情感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3A5BFB-903B-434E-9AF3-59A0BAEB6262}"/>
              </a:ext>
            </a:extLst>
          </p:cNvPr>
          <p:cNvSpPr txBox="1"/>
          <p:nvPr/>
        </p:nvSpPr>
        <p:spPr>
          <a:xfrm>
            <a:off x="1320856" y="2128109"/>
            <a:ext cx="2104765" cy="38283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右箭头 2">
            <a:extLst>
              <a:ext uri="{FF2B5EF4-FFF2-40B4-BE49-F238E27FC236}">
                <a16:creationId xmlns:a16="http://schemas.microsoft.com/office/drawing/2014/main" id="{C0916AAA-900D-4820-99E7-0379A1288246}"/>
              </a:ext>
            </a:extLst>
          </p:cNvPr>
          <p:cNvSpPr/>
          <p:nvPr/>
        </p:nvSpPr>
        <p:spPr>
          <a:xfrm>
            <a:off x="5644626" y="2216212"/>
            <a:ext cx="1108614" cy="1733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F35BF0B-F6E6-4FEE-8F2E-4C61C2B4EDC6}"/>
              </a:ext>
            </a:extLst>
          </p:cNvPr>
          <p:cNvSpPr txBox="1"/>
          <p:nvPr/>
        </p:nvSpPr>
        <p:spPr>
          <a:xfrm>
            <a:off x="6805254" y="2098350"/>
            <a:ext cx="1350774" cy="38283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8DCEAF-4583-4229-AD3A-A41D7E18EC17}"/>
              </a:ext>
            </a:extLst>
          </p:cNvPr>
          <p:cNvCxnSpPr>
            <a:cxnSpLocks/>
          </p:cNvCxnSpPr>
          <p:nvPr/>
        </p:nvCxnSpPr>
        <p:spPr>
          <a:xfrm flipH="1">
            <a:off x="6197957" y="2166335"/>
            <a:ext cx="1" cy="1181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BF1FC8-4B9E-48C3-9877-DA47FC823A19}"/>
              </a:ext>
            </a:extLst>
          </p:cNvPr>
          <p:cNvGrpSpPr/>
          <p:nvPr/>
        </p:nvGrpSpPr>
        <p:grpSpPr>
          <a:xfrm>
            <a:off x="2919292" y="3360482"/>
            <a:ext cx="1504623" cy="382836"/>
            <a:chOff x="5413387" y="3328132"/>
            <a:chExt cx="1504623" cy="38283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692B7D6-12F8-4BE8-99A5-C9727D3D96DC}"/>
                </a:ext>
              </a:extLst>
            </p:cNvPr>
            <p:cNvSpPr txBox="1"/>
            <p:nvPr/>
          </p:nvSpPr>
          <p:spPr>
            <a:xfrm>
              <a:off x="5413387" y="3328132"/>
              <a:ext cx="1504623" cy="38283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380743D-4A91-44CC-98A6-E579F5E03A0E}"/>
                </a:ext>
              </a:extLst>
            </p:cNvPr>
            <p:cNvSpPr/>
            <p:nvPr/>
          </p:nvSpPr>
          <p:spPr>
            <a:xfrm>
              <a:off x="5469051" y="3352355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制定规则模板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3ACB41A-0B4F-4208-98FA-209FF1B1C79B}"/>
              </a:ext>
            </a:extLst>
          </p:cNvPr>
          <p:cNvGrpSpPr/>
          <p:nvPr/>
        </p:nvGrpSpPr>
        <p:grpSpPr>
          <a:xfrm>
            <a:off x="5327262" y="3362708"/>
            <a:ext cx="2741542" cy="382836"/>
            <a:chOff x="5395481" y="3328132"/>
            <a:chExt cx="2741542" cy="38283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32A13E3-343C-4E8D-AFC8-73195FBCB9E9}"/>
                </a:ext>
              </a:extLst>
            </p:cNvPr>
            <p:cNvSpPr txBox="1"/>
            <p:nvPr/>
          </p:nvSpPr>
          <p:spPr>
            <a:xfrm>
              <a:off x="5413387" y="3328132"/>
              <a:ext cx="2541400" cy="38283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CF9F4A1-B233-4121-B339-2E74E4058D6E}"/>
                </a:ext>
              </a:extLst>
            </p:cNvPr>
            <p:cNvSpPr/>
            <p:nvPr/>
          </p:nvSpPr>
          <p:spPr>
            <a:xfrm>
              <a:off x="5395481" y="3352355"/>
              <a:ext cx="27415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提取针对主题的情感词典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EA001F9-8C68-4E21-88F2-4AD74249C445}"/>
              </a:ext>
            </a:extLst>
          </p:cNvPr>
          <p:cNvGrpSpPr/>
          <p:nvPr/>
        </p:nvGrpSpPr>
        <p:grpSpPr>
          <a:xfrm>
            <a:off x="8753635" y="3935986"/>
            <a:ext cx="3036311" cy="944358"/>
            <a:chOff x="5395481" y="3328132"/>
            <a:chExt cx="2759448" cy="382836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A38AE6F-FB75-43EF-B4C0-2CA69F5C2885}"/>
                </a:ext>
              </a:extLst>
            </p:cNvPr>
            <p:cNvSpPr txBox="1"/>
            <p:nvPr/>
          </p:nvSpPr>
          <p:spPr>
            <a:xfrm>
              <a:off x="5413387" y="3328132"/>
              <a:ext cx="2741542" cy="38283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ECB344A-1224-4188-8370-8BDEEE53C3D3}"/>
                </a:ext>
              </a:extLst>
            </p:cNvPr>
            <p:cNvSpPr/>
            <p:nvPr/>
          </p:nvSpPr>
          <p:spPr>
            <a:xfrm>
              <a:off x="5395481" y="3352355"/>
              <a:ext cx="2741542" cy="336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标注的情感词</a:t>
              </a:r>
              <a:endParaRPr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pPr lvl="0">
                <a:defRPr/>
              </a:pPr>
              <a:r>
                <a:rPr lang="en-US" altLang="zh-CN" sz="1600" dirty="0" err="1">
                  <a:solidFill>
                    <a:srgbClr val="FFFFFF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jieba.analyse.textrank</a:t>
              </a:r>
              <a:endParaRPr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pPr lvl="0">
                <a:defRPr/>
              </a:pPr>
              <a:r>
                <a:rPr lang="en-US" altLang="zh-CN" sz="1600" dirty="0" err="1">
                  <a:solidFill>
                    <a:srgbClr val="FFFFFF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jieba.analyse.extract_keywords</a:t>
              </a:r>
              <a:endParaRPr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94D08A7-1090-43AD-AC2C-BB4DB5745B01}"/>
              </a:ext>
            </a:extLst>
          </p:cNvPr>
          <p:cNvCxnSpPr>
            <a:cxnSpLocks/>
            <a:stCxn id="43" idx="0"/>
            <a:endCxn id="33" idx="3"/>
          </p:cNvCxnSpPr>
          <p:nvPr/>
        </p:nvCxnSpPr>
        <p:spPr>
          <a:xfrm flipH="1" flipV="1">
            <a:off x="7886568" y="3554126"/>
            <a:ext cx="2395074" cy="3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箭头: 燕尾形 14">
            <a:extLst>
              <a:ext uri="{FF2B5EF4-FFF2-40B4-BE49-F238E27FC236}">
                <a16:creationId xmlns:a16="http://schemas.microsoft.com/office/drawing/2014/main" id="{26B2E170-F863-495F-993A-B5967E80DF63}"/>
              </a:ext>
            </a:extLst>
          </p:cNvPr>
          <p:cNvSpPr/>
          <p:nvPr/>
        </p:nvSpPr>
        <p:spPr>
          <a:xfrm rot="5400000">
            <a:off x="5510855" y="2534825"/>
            <a:ext cx="1290424" cy="36089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5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785617" y="377277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方案潜力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77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593911"/>
            <a:ext cx="12192000" cy="4278384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370802" y="872809"/>
            <a:ext cx="24646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kumimoji="1" lang="zh-CN" altLang="en-US" sz="2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方案潜力</a:t>
            </a:r>
            <a:endParaRPr kumimoji="1" lang="en-US" altLang="zh-CN" sz="2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E5CAC6-F35C-41DD-9840-2FC644658D3A}"/>
              </a:ext>
            </a:extLst>
          </p:cNvPr>
          <p:cNvSpPr/>
          <p:nvPr/>
        </p:nvSpPr>
        <p:spPr>
          <a:xfrm>
            <a:off x="1235591" y="210939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(1) </a:t>
            </a:r>
            <a:r>
              <a:rPr kumimoji="1"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charset="0"/>
              </a:rPr>
              <a:t>XGBoost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charset="0"/>
              </a:rPr>
              <a:t>分类器，计算速度快，模型表现好</a:t>
            </a: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(2) 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charset="0"/>
              </a:rPr>
              <a:t>模型算法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简单，易于搭建且高效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(3) 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模型融合，更好的鲁棒性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(4) 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具备泛化能力</a:t>
            </a:r>
          </a:p>
        </p:txBody>
      </p:sp>
    </p:spTree>
    <p:extLst>
      <p:ext uri="{BB962C8B-B14F-4D97-AF65-F5344CB8AC3E}">
        <p14:creationId xmlns:p14="http://schemas.microsoft.com/office/powerpoint/2010/main" val="32392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785617" y="377277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应用价值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992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593911"/>
            <a:ext cx="12192000" cy="4278384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511868" y="872809"/>
            <a:ext cx="131959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kumimoji="1" lang="zh-CN" altLang="en-US" sz="22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应用价值</a:t>
            </a:r>
            <a:endParaRPr kumimoji="1" lang="en-US" altLang="zh-CN" sz="22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56AA040-D484-4402-8DEF-08E42548D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1983986"/>
            <a:ext cx="9890234" cy="349823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kumimoji="1" lang="en-US" altLang="zh-CN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(1)</a:t>
            </a:r>
            <a:r>
              <a:rPr kumimoji="1"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挖掘用户评论的主题及情感偏好</a:t>
            </a:r>
            <a:endParaRPr kumimoji="1" lang="en-US" altLang="zh-CN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charset="0"/>
            </a:endParaRPr>
          </a:p>
          <a:p>
            <a:pPr marL="0" indent="0" algn="just">
              <a:lnSpc>
                <a:spcPct val="200000"/>
              </a:lnSpc>
              <a:buNone/>
            </a:pPr>
            <a:r>
              <a:rPr kumimoji="1" lang="en-US" altLang="zh-CN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(2)</a:t>
            </a:r>
            <a:r>
              <a:rPr kumimoji="1"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情感分析粒度更细致</a:t>
            </a:r>
            <a:endParaRPr kumimoji="1" lang="en-US" altLang="zh-CN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charset="0"/>
            </a:endParaRPr>
          </a:p>
          <a:p>
            <a:pPr marL="0" indent="0" algn="just">
              <a:lnSpc>
                <a:spcPct val="200000"/>
              </a:lnSpc>
              <a:buNone/>
            </a:pPr>
            <a:r>
              <a:rPr kumimoji="1" lang="en-US" altLang="zh-CN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(3)</a:t>
            </a:r>
            <a:r>
              <a:rPr kumimoji="1"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帮助用户更好了解汽车产品</a:t>
            </a:r>
            <a:endParaRPr kumimoji="1" lang="en-US" altLang="zh-CN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charset="0"/>
            </a:endParaRPr>
          </a:p>
          <a:p>
            <a:pPr marL="0" indent="0" algn="just">
              <a:lnSpc>
                <a:spcPct val="200000"/>
              </a:lnSpc>
              <a:buNone/>
            </a:pPr>
            <a:r>
              <a:rPr kumimoji="1" lang="en-US" altLang="zh-CN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(4)</a:t>
            </a:r>
            <a:r>
              <a:rPr kumimoji="1" lang="zh-CN" altLang="en-US" sz="1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charset="0"/>
              </a:rPr>
              <a:t>帮助汽车行业更好了解客户的需求</a:t>
            </a:r>
            <a:endParaRPr kumimoji="1" lang="en-US" altLang="zh-CN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charset="0"/>
            </a:endParaRPr>
          </a:p>
          <a:p>
            <a:pPr marL="0" indent="0" algn="just">
              <a:lnSpc>
                <a:spcPct val="200000"/>
              </a:lnSpc>
              <a:buNone/>
            </a:pPr>
            <a:endParaRPr kumimoji="1" lang="en-US" altLang="zh-CN" sz="1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39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24717" y="2708244"/>
            <a:ext cx="4367284" cy="151490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708244"/>
            <a:ext cx="7824716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3900" y="2995606"/>
            <a:ext cx="39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THANKS</a:t>
            </a:r>
            <a:endParaRPr lang="zh-CN" altLang="en-US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3900" y="3720455"/>
            <a:ext cx="39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YOUR WATCHING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5451" y="3505012"/>
            <a:ext cx="612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2018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CCF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BDCI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大数据与计算智能大赛</a:t>
            </a:r>
            <a:endParaRPr lang="en-US" altLang="zh-CN" sz="16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r"/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2018.12.01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351129" y="377277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团队介绍及参赛历程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"/>
    </mc:Choice>
    <mc:Fallback xmlns="">
      <p:transition spd="slow" advTm="211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988192"/>
            <a:ext cx="12192000" cy="3898832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1A7F7-849B-4FA2-B69F-BD2476FD1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0"/>
          <a:stretch/>
        </p:blipFill>
        <p:spPr>
          <a:xfrm>
            <a:off x="844231" y="988827"/>
            <a:ext cx="1750113" cy="19206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CF075E-4CCD-43C8-886B-A2D2AA0855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t="18298" r="1961" b="4340"/>
          <a:stretch/>
        </p:blipFill>
        <p:spPr>
          <a:xfrm>
            <a:off x="5161163" y="988827"/>
            <a:ext cx="1754372" cy="19206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C81806-592E-4F61-BD66-EB98877090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r="27756" b="11959"/>
          <a:stretch/>
        </p:blipFill>
        <p:spPr>
          <a:xfrm>
            <a:off x="3002697" y="988827"/>
            <a:ext cx="1750113" cy="1920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AB6609-4378-434C-85DB-1810D74ED3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8537" r="19254" b="8464"/>
          <a:stretch/>
        </p:blipFill>
        <p:spPr>
          <a:xfrm rot="5400000">
            <a:off x="7243438" y="1069276"/>
            <a:ext cx="1920695" cy="17597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3E5449-A3D2-48CD-8791-E24608F3040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t="16789" r="9614" b="17046"/>
          <a:stretch/>
        </p:blipFill>
        <p:spPr>
          <a:xfrm>
            <a:off x="9492036" y="970977"/>
            <a:ext cx="1754372" cy="19206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EA9706-D3B2-4DC4-95DA-4DCF240D3FA2}"/>
              </a:ext>
            </a:extLst>
          </p:cNvPr>
          <p:cNvSpPr txBox="1"/>
          <p:nvPr/>
        </p:nvSpPr>
        <p:spPr>
          <a:xfrm>
            <a:off x="2297996" y="4528693"/>
            <a:ext cx="722803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彦虹羽、梅硕、冷佳、龚晓畅、吕秀程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哈尔滨工业大学（深圳）计算机科学与技术学院 研二在读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553B1B0-3CB5-4C98-A4E3-A2884B9660D0}"/>
              </a:ext>
            </a:extLst>
          </p:cNvPr>
          <p:cNvSpPr txBox="1"/>
          <p:nvPr/>
        </p:nvSpPr>
        <p:spPr>
          <a:xfrm>
            <a:off x="4193633" y="3880568"/>
            <a:ext cx="3436763" cy="43088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团队成员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157E32-189D-44E4-988C-C72B34C7DBCE}"/>
              </a:ext>
            </a:extLst>
          </p:cNvPr>
          <p:cNvSpPr txBox="1"/>
          <p:nvPr/>
        </p:nvSpPr>
        <p:spPr>
          <a:xfrm>
            <a:off x="4193633" y="3183336"/>
            <a:ext cx="343676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24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一起嗨两天</a:t>
            </a:r>
            <a:endParaRPr kumimoji="1" lang="en-US" altLang="zh-CN" sz="24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EDBB405-AEBF-4DCF-B570-35A98DA21389}"/>
              </a:ext>
            </a:extLst>
          </p:cNvPr>
          <p:cNvCxnSpPr/>
          <p:nvPr/>
        </p:nvCxnSpPr>
        <p:spPr>
          <a:xfrm>
            <a:off x="4605728" y="3780018"/>
            <a:ext cx="2612571" cy="0"/>
          </a:xfrm>
          <a:prstGeom prst="line">
            <a:avLst/>
          </a:prstGeom>
          <a:ln cap="rnd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99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1"/>
    </mc:Choice>
    <mc:Fallback xmlns="">
      <p:transition spd="slow" advTm="811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977681"/>
            <a:ext cx="12192000" cy="4295163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1A7F7-849B-4FA2-B69F-BD2476FD12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0"/>
          <a:stretch/>
        </p:blipFill>
        <p:spPr>
          <a:xfrm>
            <a:off x="844231" y="988827"/>
            <a:ext cx="1750113" cy="19206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CF075E-4CCD-43C8-886B-A2D2AA0855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t="18298" r="1961" b="4340"/>
          <a:stretch/>
        </p:blipFill>
        <p:spPr>
          <a:xfrm>
            <a:off x="5161163" y="988827"/>
            <a:ext cx="1754372" cy="19206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C81806-592E-4F61-BD66-EB98877090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r="27756" b="11959"/>
          <a:stretch/>
        </p:blipFill>
        <p:spPr>
          <a:xfrm>
            <a:off x="3002697" y="988827"/>
            <a:ext cx="1750113" cy="1920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AB6609-4378-434C-85DB-1810D74ED3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8537" r="19254" b="8464"/>
          <a:stretch/>
        </p:blipFill>
        <p:spPr>
          <a:xfrm rot="5400000">
            <a:off x="7243438" y="1069276"/>
            <a:ext cx="1920695" cy="17597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3E5449-A3D2-48CD-8791-E24608F3040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t="16789" r="9614" b="17046"/>
          <a:stretch/>
        </p:blipFill>
        <p:spPr>
          <a:xfrm>
            <a:off x="9492036" y="970977"/>
            <a:ext cx="1754372" cy="19206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0A926F-CF49-4372-A7C4-3EEB47149D6C}"/>
              </a:ext>
            </a:extLst>
          </p:cNvPr>
          <p:cNvSpPr txBox="1"/>
          <p:nvPr/>
        </p:nvSpPr>
        <p:spPr>
          <a:xfrm>
            <a:off x="647702" y="4405089"/>
            <a:ext cx="10528619" cy="18677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曾参加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BDCI2017《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基于主题的文本情感分析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》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竞赛；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SMP 2018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用户画像技术评测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top10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；浙江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大数据建模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与创新应用大赛国赛的决赛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top5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；首届吉林省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“互联网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+”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大学生创新创业大赛省金奖；深圳杯全国大学生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数学建模竞赛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省一等奖；“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2016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年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H3C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杯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全国大学生网络技术大赛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”陕西省二等奖；“第一届下一代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互联网技术创新大赛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（地区初赛）”二等奖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…</a:t>
            </a:r>
          </a:p>
          <a:p>
            <a:pPr marL="285750" lvl="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华为制造文本挖掘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项目</a:t>
            </a:r>
            <a:r>
              <a:rPr kumimoji="1"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kumimoji="1"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14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社会化媒体群体情感的深层理解和预测研究</a:t>
            </a:r>
            <a:r>
              <a:rPr kumimoji="1"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国家自然科学培育项目；</a:t>
            </a:r>
            <a:r>
              <a:rPr kumimoji="1"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14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面向社交媒体的个体</a:t>
            </a:r>
            <a:r>
              <a:rPr kumimoji="1" lang="en-US" altLang="zh-CN" sz="14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zh-CN" altLang="en-US" sz="14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群体情感分析、归因和预测研究</a:t>
            </a:r>
            <a:r>
              <a:rPr kumimoji="1"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深圳市基础研究自由探索项目；</a:t>
            </a:r>
            <a:r>
              <a:rPr kumimoji="1"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14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社交媒体中文本情感语义计算理论和方法</a:t>
            </a:r>
            <a:r>
              <a:rPr kumimoji="1"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国家自然科学基金重点项目，社交媒体中文本情感原因发现与预测子课题；深圳市技术攻关</a:t>
            </a:r>
            <a:r>
              <a:rPr kumimoji="1"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14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跨境电商大数据平台分析挖掘及社会服务平台研发</a:t>
            </a:r>
            <a:r>
              <a:rPr kumimoji="1"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pPr marL="285750" lvl="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157E32-189D-44E4-988C-C72B34C7DBCE}"/>
              </a:ext>
            </a:extLst>
          </p:cNvPr>
          <p:cNvSpPr txBox="1"/>
          <p:nvPr/>
        </p:nvSpPr>
        <p:spPr>
          <a:xfrm>
            <a:off x="4193633" y="3183336"/>
            <a:ext cx="343676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一起嗨两天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EDBB405-AEBF-4DCF-B570-35A98DA21389}"/>
              </a:ext>
            </a:extLst>
          </p:cNvPr>
          <p:cNvCxnSpPr/>
          <p:nvPr/>
        </p:nvCxnSpPr>
        <p:spPr>
          <a:xfrm>
            <a:off x="4605728" y="3780018"/>
            <a:ext cx="2612571" cy="0"/>
          </a:xfrm>
          <a:prstGeom prst="line">
            <a:avLst/>
          </a:prstGeom>
          <a:ln cap="rnd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149DAA5-7205-48E8-A41D-9B5B825AAFA7}"/>
              </a:ext>
            </a:extLst>
          </p:cNvPr>
          <p:cNvSpPr txBox="1"/>
          <p:nvPr/>
        </p:nvSpPr>
        <p:spPr>
          <a:xfrm>
            <a:off x="3379022" y="3863562"/>
            <a:ext cx="5065981" cy="43088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参赛及项目经历</a:t>
            </a:r>
            <a:r>
              <a:rPr kumimoji="1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——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全部或部分参加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55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08"/>
    </mc:Choice>
    <mc:Fallback xmlns="">
      <p:transition spd="slow" advTm="2960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785617" y="377277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赛题理解及数据探索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9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1"/>
    </mc:Choice>
    <mc:Fallback xmlns="">
      <p:transition spd="slow" advTm="219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593911"/>
            <a:ext cx="12192000" cy="4278384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414344" y="872809"/>
            <a:ext cx="16017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赛题理解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24760" y="1803393"/>
            <a:ext cx="21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任务简介：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41882" y="2279512"/>
            <a:ext cx="9568239" cy="57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利用人工标注的汽车相关讨论或评价文本内容，根据文本的主题和情感信息分析用户的偏好，预测当前文本内容中讨论的主题类别和用户对当前主题的情感倾向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C73AA2-B77C-47D4-8021-AFA3234A084C}"/>
              </a:ext>
            </a:extLst>
          </p:cNvPr>
          <p:cNvSpPr txBox="1"/>
          <p:nvPr/>
        </p:nvSpPr>
        <p:spPr>
          <a:xfrm>
            <a:off x="1441882" y="3468565"/>
            <a:ext cx="8551203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主题分类：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多分类问题（包括动力、价格、内饰、配置、安全性、外观、操控、油耗、空间、舒适性十个类别 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多标签分类问题（单个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可能有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1~10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个主题标签，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1~2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个主题数的样例占据绝大多数）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情感分类：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-1: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负向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中立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正向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7D056D-C12B-4ACC-9C75-F8253F374F69}"/>
              </a:ext>
            </a:extLst>
          </p:cNvPr>
          <p:cNvSpPr txBox="1"/>
          <p:nvPr/>
        </p:nvSpPr>
        <p:spPr>
          <a:xfrm>
            <a:off x="1024760" y="2986197"/>
            <a:ext cx="21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zh-CN" altLang="en-US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问题转化：</a:t>
            </a:r>
          </a:p>
        </p:txBody>
      </p:sp>
    </p:spTree>
    <p:extLst>
      <p:ext uri="{BB962C8B-B14F-4D97-AF65-F5344CB8AC3E}">
        <p14:creationId xmlns:p14="http://schemas.microsoft.com/office/powerpoint/2010/main" val="22060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55"/>
    </mc:Choice>
    <mc:Fallback xmlns="">
      <p:transition spd="slow" advTm="3185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793076"/>
            <a:ext cx="12192000" cy="4681295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414344" y="872809"/>
            <a:ext cx="16017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文本分析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21900" y="4597217"/>
            <a:ext cx="7258763" cy="10921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黑体" panose="02010609060101010101" pitchFamily="49" charset="-122"/>
              <a:buChar char="*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文本中同时存在多个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aspect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多标签分类问题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黑体" panose="02010609060101010101" pitchFamily="49" charset="-122"/>
              <a:buChar char="*"/>
              <a:defRPr/>
            </a:pP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主题词并不一定显式出现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提取针对主题的强指示性关键词</a:t>
            </a:r>
            <a:endParaRPr lang="en-US" altLang="zh-CN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黑体" panose="02010609060101010101" pitchFamily="49" charset="-122"/>
              <a:buChar char="*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情感分类：结合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aspect</a:t>
            </a: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是否会有提升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黑体" panose="02010609060101010101" pitchFamily="49" charset="-122"/>
              <a:buChar char="*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数据集存在较大的噪音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预处理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后处理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833E926-18C6-48EE-B1C3-6FF621892AE8}"/>
              </a:ext>
            </a:extLst>
          </p:cNvPr>
          <p:cNvSpPr/>
          <p:nvPr/>
        </p:nvSpPr>
        <p:spPr>
          <a:xfrm>
            <a:off x="2444532" y="2214720"/>
            <a:ext cx="9825420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8155,</a:t>
            </a:r>
            <a:r>
              <a:rPr lang="zh-CN" altLang="en-US" sz="1600" dirty="0">
                <a:solidFill>
                  <a:schemeClr val="bg1"/>
                </a:solidFill>
              </a:rPr>
              <a:t>一直都很</a:t>
            </a:r>
            <a:r>
              <a:rPr lang="zh-CN" altLang="en-US" sz="1600" dirty="0">
                <a:solidFill>
                  <a:srgbClr val="FFC000"/>
                </a:solidFill>
              </a:rPr>
              <a:t>好看</a:t>
            </a:r>
            <a:r>
              <a:rPr lang="zh-CN" altLang="en-US" sz="1600" dirty="0">
                <a:solidFill>
                  <a:schemeClr val="bg1"/>
                </a:solidFill>
              </a:rPr>
              <a:t> 就是性价比不高 贵了</a:t>
            </a:r>
            <a:r>
              <a:rPr lang="en-US" altLang="zh-CN" sz="1600" dirty="0">
                <a:solidFill>
                  <a:schemeClr val="bg1"/>
                </a:solidFill>
              </a:rPr>
              <a:t>,</a:t>
            </a:r>
            <a:r>
              <a:rPr lang="zh-CN" altLang="en-US" sz="1600" dirty="0">
                <a:solidFill>
                  <a:schemeClr val="bg1"/>
                </a:solidFill>
              </a:rPr>
              <a:t>外观</a:t>
            </a:r>
            <a:r>
              <a:rPr lang="en-US" altLang="zh-CN" sz="1600" dirty="0">
                <a:solidFill>
                  <a:schemeClr val="bg1"/>
                </a:solidFill>
              </a:rPr>
              <a:t>,1,</a:t>
            </a:r>
            <a:r>
              <a:rPr lang="zh-CN" altLang="en-US" sz="1600" dirty="0">
                <a:solidFill>
                  <a:schemeClr val="bg1"/>
                </a:solidFill>
              </a:rPr>
              <a:t>好看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8155,</a:t>
            </a:r>
            <a:r>
              <a:rPr lang="zh-CN" altLang="en-US" sz="1600" dirty="0">
                <a:solidFill>
                  <a:schemeClr val="bg1"/>
                </a:solidFill>
              </a:rPr>
              <a:t>一直都很好看 就是</a:t>
            </a:r>
            <a:r>
              <a:rPr lang="zh-CN" altLang="en-US" sz="1600" dirty="0">
                <a:solidFill>
                  <a:srgbClr val="FFC000"/>
                </a:solidFill>
              </a:rPr>
              <a:t>性价比</a:t>
            </a:r>
            <a:r>
              <a:rPr lang="zh-CN" altLang="en-US" sz="1600" dirty="0">
                <a:solidFill>
                  <a:schemeClr val="bg1"/>
                </a:solidFill>
              </a:rPr>
              <a:t>不高 </a:t>
            </a:r>
            <a:r>
              <a:rPr lang="zh-CN" altLang="en-US" sz="1600" dirty="0">
                <a:solidFill>
                  <a:srgbClr val="FFC000"/>
                </a:solidFill>
              </a:rPr>
              <a:t>贵了</a:t>
            </a:r>
            <a:r>
              <a:rPr lang="en-US" altLang="zh-CN" sz="1600" dirty="0">
                <a:solidFill>
                  <a:schemeClr val="bg1"/>
                </a:solidFill>
              </a:rPr>
              <a:t>,</a:t>
            </a:r>
            <a:r>
              <a:rPr lang="zh-CN" altLang="en-US" sz="1600" dirty="0">
                <a:solidFill>
                  <a:schemeClr val="bg1"/>
                </a:solidFill>
              </a:rPr>
              <a:t>价格</a:t>
            </a:r>
            <a:r>
              <a:rPr lang="en-US" altLang="zh-CN" sz="1600" dirty="0">
                <a:solidFill>
                  <a:schemeClr val="bg1"/>
                </a:solidFill>
              </a:rPr>
              <a:t>,-1,</a:t>
            </a:r>
            <a:r>
              <a:rPr lang="zh-CN" altLang="en-US" sz="1600" dirty="0">
                <a:solidFill>
                  <a:schemeClr val="bg1"/>
                </a:solidFill>
              </a:rPr>
              <a:t>贵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2A99BBE-DCF3-4FD1-86D1-A303276921A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3129122" y="2590800"/>
            <a:ext cx="862307" cy="1109671"/>
          </a:xfrm>
          <a:prstGeom prst="straightConnector1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35253FE-D48E-4CB9-9704-47BD0628A614}"/>
              </a:ext>
            </a:extLst>
          </p:cNvPr>
          <p:cNvSpPr/>
          <p:nvPr/>
        </p:nvSpPr>
        <p:spPr>
          <a:xfrm>
            <a:off x="2498180" y="3700471"/>
            <a:ext cx="1261884" cy="738664"/>
          </a:xfrm>
          <a:prstGeom prst="rect">
            <a:avLst/>
          </a:prstGeom>
          <a:ln>
            <a:solidFill>
              <a:srgbClr val="FF006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主题：外观</a:t>
            </a:r>
            <a:endParaRPr lang="en-US" altLang="zh-CN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情感值：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  <a:p>
            <a:pPr lvl="0">
              <a:defRPr/>
            </a:pP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情感词：好看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EF200A1-06AA-4C81-AA3C-FA2A1C81E4A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922782" y="2931886"/>
            <a:ext cx="0" cy="757938"/>
          </a:xfrm>
          <a:prstGeom prst="straightConnector1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C501436-F73C-489A-993E-C3E44C137BCE}"/>
              </a:ext>
            </a:extLst>
          </p:cNvPr>
          <p:cNvSpPr/>
          <p:nvPr/>
        </p:nvSpPr>
        <p:spPr>
          <a:xfrm>
            <a:off x="5381608" y="3689824"/>
            <a:ext cx="1082348" cy="738664"/>
          </a:xfrm>
          <a:prstGeom prst="rect">
            <a:avLst/>
          </a:prstGeom>
          <a:ln>
            <a:solidFill>
              <a:srgbClr val="FF0066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主题：价格</a:t>
            </a:r>
            <a:endParaRPr lang="en-US" altLang="zh-CN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defRPr/>
            </a:pP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情感值：</a:t>
            </a:r>
            <a:r>
              <a:rPr lang="en-US" altLang="zh-CN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</a:t>
            </a:r>
          </a:p>
          <a:p>
            <a:pPr lvl="0">
              <a:defRPr/>
            </a:pPr>
            <a:r>
              <a:rPr lang="zh-CN" altLang="en-US" sz="1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情感词：贵</a:t>
            </a:r>
            <a:endParaRPr lang="en-US" altLang="zh-CN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箭头: 直角上 8">
            <a:extLst>
              <a:ext uri="{FF2B5EF4-FFF2-40B4-BE49-F238E27FC236}">
                <a16:creationId xmlns:a16="http://schemas.microsoft.com/office/drawing/2014/main" id="{C69DD30E-20DE-43CF-985F-6995B9BA2961}"/>
              </a:ext>
            </a:extLst>
          </p:cNvPr>
          <p:cNvSpPr/>
          <p:nvPr/>
        </p:nvSpPr>
        <p:spPr>
          <a:xfrm rot="10800000" flipH="1">
            <a:off x="6698512" y="3752375"/>
            <a:ext cx="2918453" cy="787075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85"/>
    </mc:Choice>
    <mc:Fallback xmlns="">
      <p:transition spd="slow" advTm="6118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1970F43-7692-47D3-A415-39A8B5557772}"/>
              </a:ext>
            </a:extLst>
          </p:cNvPr>
          <p:cNvSpPr/>
          <p:nvPr/>
        </p:nvSpPr>
        <p:spPr>
          <a:xfrm>
            <a:off x="0" y="1412483"/>
            <a:ext cx="12192000" cy="5496317"/>
          </a:xfrm>
          <a:prstGeom prst="rect">
            <a:avLst/>
          </a:prstGeom>
          <a:solidFill>
            <a:srgbClr val="D547D2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4C1168-44E9-4CF2-A566-FB950563ED37}"/>
              </a:ext>
            </a:extLst>
          </p:cNvPr>
          <p:cNvSpPr/>
          <p:nvPr/>
        </p:nvSpPr>
        <p:spPr>
          <a:xfrm>
            <a:off x="423053" y="872809"/>
            <a:ext cx="16017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8469" y="1867737"/>
            <a:ext cx="430887" cy="17120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主题类别分布图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08468" y="4424462"/>
            <a:ext cx="430887" cy="17120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主题数目分布图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182F5ADC-CD57-441C-A346-1914AF3F6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599032"/>
              </p:ext>
            </p:extLst>
          </p:nvPr>
        </p:nvGraphicFramePr>
        <p:xfrm>
          <a:off x="1869996" y="1571123"/>
          <a:ext cx="3884277" cy="258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D89F7944-F80E-407C-81B0-BB16C360B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266766"/>
              </p:ext>
            </p:extLst>
          </p:nvPr>
        </p:nvGraphicFramePr>
        <p:xfrm>
          <a:off x="1869996" y="4114394"/>
          <a:ext cx="3884277" cy="258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D59B7B0B-F5A1-4997-9F90-AFCEC05AE2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289275"/>
              </p:ext>
            </p:extLst>
          </p:nvPr>
        </p:nvGraphicFramePr>
        <p:xfrm>
          <a:off x="7259848" y="1525012"/>
          <a:ext cx="3685658" cy="2397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6162FBBD-FD54-4300-812D-12FB69FFD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807918"/>
              </p:ext>
            </p:extLst>
          </p:nvPr>
        </p:nvGraphicFramePr>
        <p:xfrm>
          <a:off x="7085099" y="3830836"/>
          <a:ext cx="4035156" cy="2899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4A25CBEC-46A3-4785-A26C-E1AAB7D2F789}"/>
              </a:ext>
            </a:extLst>
          </p:cNvPr>
          <p:cNvSpPr txBox="1"/>
          <p:nvPr/>
        </p:nvSpPr>
        <p:spPr>
          <a:xfrm>
            <a:off x="7036014" y="2096825"/>
            <a:ext cx="615553" cy="2074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情感比例分布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F195C6-C46E-4C35-8BB9-19AEF83CC8E3}"/>
              </a:ext>
            </a:extLst>
          </p:cNvPr>
          <p:cNvSpPr txBox="1"/>
          <p:nvPr/>
        </p:nvSpPr>
        <p:spPr>
          <a:xfrm>
            <a:off x="7259848" y="4521389"/>
            <a:ext cx="400110" cy="1848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情感词标注比例图</a:t>
            </a:r>
          </a:p>
        </p:txBody>
      </p:sp>
    </p:spTree>
    <p:extLst>
      <p:ext uri="{BB962C8B-B14F-4D97-AF65-F5344CB8AC3E}">
        <p14:creationId xmlns:p14="http://schemas.microsoft.com/office/powerpoint/2010/main" val="308516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54"/>
    </mc:Choice>
    <mc:Fallback xmlns="">
      <p:transition spd="slow" advTm="5285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</Words>
  <Application>Microsoft Office PowerPoint</Application>
  <PresentationFormat>宽屏</PresentationFormat>
  <Paragraphs>324</Paragraphs>
  <Slides>29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created xsi:type="dcterms:W3CDTF">2018-03-01T02:03:00Z</dcterms:created>
  <dcterms:modified xsi:type="dcterms:W3CDTF">2019-03-31T10:42:19Z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  <property fmtid="{D5CDD505-2E9C-101B-9397-08002B2CF9AE}" pid="3" name="KSORubyTemplateID">
    <vt:lpwstr>8</vt:lpwstr>
  </property>
</Properties>
</file>